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4" r:id="rId3"/>
    <p:sldId id="275" r:id="rId4"/>
    <p:sldId id="276" r:id="rId5"/>
    <p:sldId id="278" r:id="rId6"/>
    <p:sldId id="279" r:id="rId7"/>
    <p:sldId id="302" r:id="rId8"/>
    <p:sldId id="301" r:id="rId9"/>
    <p:sldId id="297" r:id="rId10"/>
    <p:sldId id="299" r:id="rId11"/>
    <p:sldId id="300" r:id="rId12"/>
    <p:sldId id="288" r:id="rId13"/>
    <p:sldId id="264" r:id="rId14"/>
    <p:sldId id="284" r:id="rId15"/>
    <p:sldId id="290" r:id="rId16"/>
    <p:sldId id="265" r:id="rId17"/>
    <p:sldId id="266" r:id="rId18"/>
    <p:sldId id="268" r:id="rId19"/>
    <p:sldId id="286" r:id="rId20"/>
    <p:sldId id="287" r:id="rId21"/>
    <p:sldId id="271" r:id="rId22"/>
    <p:sldId id="272" r:id="rId23"/>
    <p:sldId id="273" r:id="rId24"/>
    <p:sldId id="291" r:id="rId25"/>
    <p:sldId id="292" r:id="rId26"/>
    <p:sldId id="293" r:id="rId27"/>
    <p:sldId id="29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12139470653855858"/>
          <c:y val="0.17636929230085546"/>
          <c:w val="0.45424437277339924"/>
          <c:h val="0.64726141539829019"/>
        </c:manualLayout>
      </c:layout>
      <c:pie3D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'Лист1'!$A$2:$A$5</c:f>
              <c:strCache>
                <c:ptCount val="4"/>
                <c:pt idx="0">
                  <c:v>Нет-18чел</c:v>
                </c:pt>
                <c:pt idx="1">
                  <c:v>Да- 2 чел</c:v>
                </c:pt>
                <c:pt idx="2">
                  <c:v>Не знаю- 5 чел</c:v>
                </c:pt>
                <c:pt idx="3">
                  <c:v>Кв. 4</c:v>
                </c:pt>
              </c:strCache>
            </c:strRef>
          </c:cat>
          <c:val>
            <c:numRef>
              <c:f>'Лист1'!$B$2:$B$5</c:f>
              <c:numCache>
                <c:formatCode>General</c:formatCode>
                <c:ptCount val="4"/>
                <c:pt idx="0">
                  <c:v>18</c:v>
                </c:pt>
                <c:pt idx="1">
                  <c:v>2</c:v>
                </c:pt>
                <c:pt idx="2">
                  <c:v>5</c:v>
                </c:pt>
              </c:numCache>
            </c:numRef>
          </c:val>
        </c:ser>
      </c:pie3D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5913489825110656"/>
          <c:y val="0.1614836913545554"/>
          <c:w val="0.40722284447083384"/>
          <c:h val="0.72371860642935215"/>
        </c:manualLayout>
      </c:layout>
      <c:txPr>
        <a:bodyPr/>
        <a:lstStyle/>
        <a:p>
          <a:pPr>
            <a:defRPr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813142257298514E-2"/>
          <c:y val="3.1181142573486656E-2"/>
          <c:w val="0.47526448210735239"/>
          <c:h val="0.6966925222397218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Да- 6 чел</c:v>
                </c:pt>
                <c:pt idx="1">
                  <c:v>Нет- 14 чел</c:v>
                </c:pt>
                <c:pt idx="2">
                  <c:v>Не знаю - 5 чел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  <c:pt idx="1">
                  <c:v>14</c:v>
                </c:pt>
                <c:pt idx="2">
                  <c:v>5</c:v>
                </c:pt>
              </c:numCache>
            </c:numRef>
          </c:val>
        </c:ser>
      </c:pie3D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53472219561811163"/>
          <c:y val="6.7669105804290447E-2"/>
          <c:w val="0.43182845584207197"/>
          <c:h val="0.79096090594499557"/>
        </c:manualLayout>
      </c:layout>
      <c:txPr>
        <a:bodyPr/>
        <a:lstStyle/>
        <a:p>
          <a:pPr>
            <a:defRPr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6.0049540682414665E-2"/>
          <c:y val="0.12614074803149622"/>
          <c:w val="0.47466281626357781"/>
          <c:h val="0.6176092519685052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Да - 19 чел</c:v>
                </c:pt>
                <c:pt idx="1">
                  <c:v>Нет- 2 чел</c:v>
                </c:pt>
                <c:pt idx="2">
                  <c:v>Не знаю - 4 чел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</c:v>
                </c:pt>
                <c:pt idx="1">
                  <c:v>2</c:v>
                </c:pt>
                <c:pt idx="2">
                  <c:v>4</c:v>
                </c:pt>
              </c:numCache>
            </c:numRef>
          </c:val>
        </c:ser>
      </c:pie3D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57025809273840833"/>
          <c:y val="3.5885826771653591E-2"/>
          <c:w val="0.40568175853018379"/>
          <c:h val="0.87197834645669381"/>
        </c:manualLayout>
      </c:layout>
      <c:txPr>
        <a:bodyPr/>
        <a:lstStyle/>
        <a:p>
          <a:pPr>
            <a:defRPr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6898873968875367E-2"/>
          <c:y val="3.437500000000001E-2"/>
          <c:w val="0.49333256560591715"/>
          <c:h val="0.728125000000000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Да - 1 чел</c:v>
                </c:pt>
                <c:pt idx="1">
                  <c:v>Нет - 23 чел</c:v>
                </c:pt>
                <c:pt idx="2">
                  <c:v>Не знаю- 1 чел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23</c:v>
                </c:pt>
                <c:pt idx="2">
                  <c:v>1</c:v>
                </c:pt>
              </c:numCache>
            </c:numRef>
          </c:val>
        </c:ser>
      </c:pie3D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55785553894162243"/>
          <c:y val="7.0260826771653545E-2"/>
          <c:w val="0.42678184835939997"/>
          <c:h val="0.87197834645669359"/>
        </c:manualLayout>
      </c:layout>
      <c:txPr>
        <a:bodyPr/>
        <a:lstStyle/>
        <a:p>
          <a:pPr>
            <a:defRPr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" TargetMode="External"/><Relationship Id="rId7" Type="http://schemas.openxmlformats.org/officeDocument/2006/relationships/hyperlink" Target="http://fb.ru/article/239793/vulkan-girvas-kareliya-i-ee-dostoprimechatelnosti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russiadiscovery.ru/news/vulkani_rossii/" TargetMode="External"/><Relationship Id="rId5" Type="http://schemas.openxmlformats.org/officeDocument/2006/relationships/hyperlink" Target="https://ekoshka.ru/prichiny-vulkanizma/" TargetMode="External"/><Relationship Id="rId4" Type="http://schemas.openxmlformats.org/officeDocument/2006/relationships/hyperlink" Target="http://obuchonok.ru/node/1521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s://www.sunhome.ru/i/wallpapers/241/oboi-dlya-rabochego-stola-vulkan.ori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260648"/>
            <a:ext cx="4248472" cy="3641058"/>
          </a:xfrm>
          <a:prstGeom prst="roundRect">
            <a:avLst>
              <a:gd name="adj" fmla="val 16667"/>
            </a:avLst>
          </a:prstGeom>
          <a:ln w="57150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74904" y="4149080"/>
            <a:ext cx="8169096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Выполнил: ученик 4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класса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МБОУ КГО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Гимназия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г.Костомукша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Межуев Андрей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(10 лет)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Руководитель: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учитель начальных классов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Алёшина Ирина Леонидовна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6286520"/>
            <a:ext cx="23588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г.Костомукша, 2019 г.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332656"/>
            <a:ext cx="3609770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Извержение</a:t>
            </a:r>
          </a:p>
          <a:p>
            <a:pPr algn="ctr"/>
            <a:r>
              <a:rPr lang="ru-RU" sz="48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вулкана</a:t>
            </a:r>
          </a:p>
          <a:p>
            <a:pPr algn="ctr"/>
            <a:r>
              <a:rPr lang="ru-RU" sz="48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домашних</a:t>
            </a:r>
          </a:p>
          <a:p>
            <a:pPr algn="ctr"/>
            <a:r>
              <a:rPr lang="ru-RU" sz="48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условиях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8432" y="92333"/>
            <a:ext cx="9095567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4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 вы думаете, могут ли </a:t>
            </a: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lang="ru-RU" sz="4800" baseline="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ыть</a:t>
            </a: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вулканы подводными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340768"/>
          <a:ext cx="9144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51520" y="188640"/>
            <a:ext cx="83569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Есть ли вулканы в Карелии?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39551" y="1124744"/>
          <a:ext cx="8266823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332656"/>
            <a:ext cx="6240693" cy="6192688"/>
          </a:xfrm>
          <a:prstGeom prst="roundRect">
            <a:avLst>
              <a:gd name="adj" fmla="val 16667"/>
            </a:avLst>
          </a:prstGeom>
          <a:ln w="57150">
            <a:solidFill>
              <a:schemeClr val="accent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365675" y="1628800"/>
            <a:ext cx="307488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 </a:t>
            </a: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 огня </a:t>
            </a:r>
          </a:p>
          <a:p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Вулкан</a:t>
            </a:r>
            <a:endParaRPr lang="ru-RU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obuchonok.ru/files/vulkani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5318540" cy="4005064"/>
          </a:xfrm>
          <a:prstGeom prst="roundRect">
            <a:avLst>
              <a:gd name="adj" fmla="val 16667"/>
            </a:avLst>
          </a:prstGeom>
          <a:ln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4048" y="3881653"/>
            <a:ext cx="4139952" cy="2976347"/>
          </a:xfrm>
          <a:prstGeom prst="roundRect">
            <a:avLst>
              <a:gd name="adj" fmla="val 16667"/>
            </a:avLst>
          </a:prstGeom>
          <a:ln w="571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C:\Users\Я\Desktop\hello_html_771d4a0e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02608" y="428604"/>
            <a:ext cx="3641392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51520" y="958661"/>
            <a:ext cx="275748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4" descr="C:\Users\Я\Desktop\Volcano-gif-03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67251" y="3286124"/>
            <a:ext cx="4476749" cy="3357562"/>
          </a:xfrm>
          <a:prstGeom prst="rect">
            <a:avLst/>
          </a:prstGeom>
          <a:noFill/>
        </p:spPr>
      </p:pic>
      <p:pic>
        <p:nvPicPr>
          <p:cNvPr id="5" name="Picture 6" descr="C:\Users\Я\Desktop\3QP2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14290"/>
            <a:ext cx="4429156" cy="3257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88640"/>
            <a:ext cx="4262874" cy="2664296"/>
          </a:xfrm>
          <a:prstGeom prst="roundRect">
            <a:avLst>
              <a:gd name="adj" fmla="val 16667"/>
            </a:avLst>
          </a:prstGeom>
          <a:ln w="57150">
            <a:solidFill>
              <a:schemeClr val="accent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4008" y="188640"/>
            <a:ext cx="4334645" cy="2664296"/>
          </a:xfrm>
          <a:prstGeom prst="roundRect">
            <a:avLst>
              <a:gd name="adj" fmla="val 16667"/>
            </a:avLst>
          </a:prstGeom>
          <a:ln w="57150">
            <a:solidFill>
              <a:schemeClr val="accent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1520" y="3284984"/>
            <a:ext cx="3401465" cy="2907704"/>
          </a:xfrm>
          <a:prstGeom prst="roundRect">
            <a:avLst>
              <a:gd name="adj" fmla="val 16667"/>
            </a:avLst>
          </a:prstGeom>
          <a:ln w="57150">
            <a:solidFill>
              <a:schemeClr val="accent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51920" y="3429000"/>
            <a:ext cx="5241758" cy="2592288"/>
          </a:xfrm>
          <a:prstGeom prst="roundRect">
            <a:avLst>
              <a:gd name="adj" fmla="val 16667"/>
            </a:avLst>
          </a:prstGeom>
          <a:ln w="57150">
            <a:solidFill>
              <a:schemeClr val="accent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s://ds02.infourok.ru/uploads/ex/06eb/00060de2-a84526c2/1/img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ÐÐ°ÑÑÐ¸Ð½ÐºÐ¸ Ð¿Ð¾ Ð·Ð°Ð¿ÑÐ¾ÑÑ ÐÐµÐ¼Ð½Ð°Ñ ÐºÐ¾ÑÐ° ÑÐ¾ÑÑÐ¾Ð¸Ñ Ð¸Ð· Ð½ÐµÑÐºÐ¾Ð»ÑÐºÐ¸Ñ Ð»Ð¸ÑÐ¾ÑÑÐµÑÐ½ÑÑ Ð¿Ð»Ð¸Ñ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2202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s://myslide.ru/documents_4/f71991a423f00881833b0cb2e406446e/img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76200" y="0"/>
            <a:ext cx="92202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69368"/>
            <a:ext cx="9144000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8" descr="C:\Users\Я\Desktop\00780f9a4a58c770a709a0b821982679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62619" y="3789040"/>
            <a:ext cx="1181381" cy="151216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78404" y="188640"/>
            <a:ext cx="89655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</a:rPr>
              <a:t>Вулканы на территории России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pic>
        <p:nvPicPr>
          <p:cNvPr id="33805" name="Picture 13" descr="C:\Users\Я\Desktop\volcano_PNG37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645024"/>
            <a:ext cx="1194295" cy="1206649"/>
          </a:xfrm>
          <a:prstGeom prst="rect">
            <a:avLst/>
          </a:prstGeom>
          <a:noFill/>
        </p:spPr>
      </p:pic>
      <p:pic>
        <p:nvPicPr>
          <p:cNvPr id="8" name="Picture 8" descr="C:\Users\Я\Desktop\00780f9a4a58c770a709a0b821982679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40352" y="1988840"/>
            <a:ext cx="1181381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5110" y="332656"/>
            <a:ext cx="550266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                      </a:t>
            </a: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sz="5400" dirty="0" smtClean="0"/>
              <a:t>  </a:t>
            </a:r>
          </a:p>
          <a:p>
            <a:endParaRPr lang="ru-RU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85110" y="692696"/>
            <a:ext cx="351859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                    </a:t>
            </a:r>
            <a:r>
              <a:rPr lang="ru-RU" sz="5400" b="1" dirty="0" smtClean="0"/>
              <a:t> </a:t>
            </a:r>
          </a:p>
          <a:p>
            <a:r>
              <a:rPr lang="ru-RU" sz="5400" dirty="0" smtClean="0"/>
              <a:t> </a:t>
            </a:r>
          </a:p>
          <a:p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628800"/>
            <a:ext cx="10062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</a:t>
            </a:r>
            <a:r>
              <a:rPr lang="ru-RU" sz="6000" dirty="0" smtClean="0"/>
              <a:t>исследование природного        </a:t>
            </a:r>
          </a:p>
          <a:p>
            <a:r>
              <a:rPr lang="ru-RU" sz="6000" dirty="0" smtClean="0"/>
              <a:t>      явления вулканизм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88640"/>
            <a:ext cx="3939357" cy="2664296"/>
          </a:xfrm>
          <a:prstGeom prst="roundRect">
            <a:avLst>
              <a:gd name="adj" fmla="val 16667"/>
            </a:avLst>
          </a:prstGeom>
          <a:ln w="571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179512" y="188640"/>
            <a:ext cx="18742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4900м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924944"/>
            <a:ext cx="42400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Ключевская сопка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4008" y="188640"/>
            <a:ext cx="3816424" cy="2605443"/>
          </a:xfrm>
          <a:prstGeom prst="roundRect">
            <a:avLst>
              <a:gd name="adj" fmla="val 16667"/>
            </a:avLst>
          </a:prstGeom>
          <a:ln w="571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4716016" y="0"/>
            <a:ext cx="18742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3682м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80112" y="2852936"/>
            <a:ext cx="22507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Толбачик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63688" y="3861048"/>
            <a:ext cx="4231529" cy="2664296"/>
          </a:xfrm>
          <a:prstGeom prst="roundRect">
            <a:avLst>
              <a:gd name="adj" fmla="val 16667"/>
            </a:avLst>
          </a:prstGeom>
          <a:ln w="571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2051720" y="3645024"/>
            <a:ext cx="18742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3621м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12160" y="4077072"/>
            <a:ext cx="241553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Ичинская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сопка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s://c.pxhere.com/photos/f5/f4/trees_west_field_grass_oregon_ian_photography_northwest-528721.jpg!d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340768"/>
            <a:ext cx="4143404" cy="2448272"/>
          </a:xfrm>
          <a:prstGeom prst="roundRect">
            <a:avLst>
              <a:gd name="adj" fmla="val 16667"/>
            </a:avLst>
          </a:prstGeom>
          <a:ln w="571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83568" y="0"/>
            <a:ext cx="771530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Легенда возникновения вулканов 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Камчатке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6" descr="http://www.creative.su/sites/creative.su/data/XmUserFiles/userfiles/user9963/imgp7186_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7752" y="1340768"/>
            <a:ext cx="3929090" cy="2520280"/>
          </a:xfrm>
          <a:prstGeom prst="roundRect">
            <a:avLst>
              <a:gd name="adj" fmla="val 16667"/>
            </a:avLst>
          </a:prstGeom>
          <a:ln w="571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4" descr="http://www.rucy.com.cy/wp-content/uploads/2017/12/deer_big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512" y="3929066"/>
            <a:ext cx="4286280" cy="2928934"/>
          </a:xfrm>
          <a:prstGeom prst="roundRect">
            <a:avLst>
              <a:gd name="adj" fmla="val 16667"/>
            </a:avLst>
          </a:prstGeom>
          <a:ln w="571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8" descr="http://img-fotki.yandex.ru/get/6417/29925906.b6/0_96c12_7adc775c_orig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57752" y="4000504"/>
            <a:ext cx="3929090" cy="2857496"/>
          </a:xfrm>
          <a:prstGeom prst="roundRect">
            <a:avLst>
              <a:gd name="adj" fmla="val 16667"/>
            </a:avLst>
          </a:prstGeom>
          <a:ln w="571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14348" y="214290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Легенда возникновения вулканов 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Камчатке</a:t>
            </a:r>
          </a:p>
        </p:txBody>
      </p:sp>
      <p:pic>
        <p:nvPicPr>
          <p:cNvPr id="4" name="Picture 4" descr="https://avatars.mds.yandex.net/get-pdb/236760/51c8eda2-d0e5-48ae-b6e0-88b9216cef93/s1200?webp=fals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571612"/>
            <a:ext cx="4214842" cy="5072098"/>
          </a:xfrm>
          <a:prstGeom prst="roundRect">
            <a:avLst>
              <a:gd name="adj" fmla="val 16667"/>
            </a:avLst>
          </a:prstGeom>
          <a:ln w="571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http://rscf.ru/upload/iblock/7f6/7f6719873655553c4364b8d01a95aeed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1571612"/>
            <a:ext cx="4214842" cy="5072098"/>
          </a:xfrm>
          <a:prstGeom prst="roundRect">
            <a:avLst>
              <a:gd name="adj" fmla="val 16667"/>
            </a:avLst>
          </a:prstGeom>
          <a:ln w="571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39552" y="0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Достопримечательность Карелии-</a:t>
            </a:r>
          </a:p>
          <a:p>
            <a:pPr algn="ctr">
              <a:spcBef>
                <a:spcPct val="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вулкан Гирвас</a:t>
            </a:r>
          </a:p>
        </p:txBody>
      </p:sp>
      <p:pic>
        <p:nvPicPr>
          <p:cNvPr id="5" name="Picture 2" descr="http://s4.fotokto.ru/photo/full/496/496237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196752"/>
            <a:ext cx="4032448" cy="3384376"/>
          </a:xfrm>
          <a:prstGeom prst="roundRect">
            <a:avLst>
              <a:gd name="adj" fmla="val 16667"/>
            </a:avLst>
          </a:prstGeom>
          <a:ln w="571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5976" y="1268760"/>
            <a:ext cx="4608512" cy="2891777"/>
          </a:xfrm>
          <a:prstGeom prst="roundRect">
            <a:avLst>
              <a:gd name="adj" fmla="val 16667"/>
            </a:avLst>
          </a:prstGeom>
          <a:ln w="571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4" descr="http://www.kaleva-tour.ru/data/galleries/5ba0555ee493ab57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43608" y="3917480"/>
            <a:ext cx="3530889" cy="2940520"/>
          </a:xfrm>
          <a:prstGeom prst="roundRect">
            <a:avLst>
              <a:gd name="adj" fmla="val 16667"/>
            </a:avLst>
          </a:prstGeom>
          <a:ln w="571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48064" y="3966742"/>
            <a:ext cx="3744416" cy="2891258"/>
          </a:xfrm>
          <a:prstGeom prst="roundRect">
            <a:avLst>
              <a:gd name="adj" fmla="val 16667"/>
            </a:avLst>
          </a:prstGeom>
          <a:ln w="571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260648"/>
            <a:ext cx="4392488" cy="2880320"/>
          </a:xfrm>
          <a:prstGeom prst="roundRect">
            <a:avLst>
              <a:gd name="adj" fmla="val 16667"/>
            </a:avLst>
          </a:prstGeom>
          <a:ln w="57150">
            <a:solidFill>
              <a:schemeClr val="accent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8024" y="260648"/>
            <a:ext cx="4131273" cy="2880320"/>
          </a:xfrm>
          <a:prstGeom prst="roundRect">
            <a:avLst>
              <a:gd name="adj" fmla="val 16667"/>
            </a:avLst>
          </a:prstGeom>
          <a:ln w="57150">
            <a:solidFill>
              <a:schemeClr val="accent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1520" y="3429000"/>
            <a:ext cx="4190401" cy="3168352"/>
          </a:xfrm>
          <a:prstGeom prst="roundRect">
            <a:avLst>
              <a:gd name="adj" fmla="val 16667"/>
            </a:avLst>
          </a:prstGeom>
          <a:ln w="57150">
            <a:solidFill>
              <a:schemeClr val="accent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16016" y="3356992"/>
            <a:ext cx="4176464" cy="3240360"/>
          </a:xfrm>
          <a:prstGeom prst="roundRect">
            <a:avLst>
              <a:gd name="adj" fmla="val 16667"/>
            </a:avLst>
          </a:prstGeom>
          <a:ln w="57150">
            <a:solidFill>
              <a:schemeClr val="accent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627784" y="-243408"/>
            <a:ext cx="307379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</a:t>
            </a:r>
            <a:endParaRPr lang="ru-RU" sz="6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764704"/>
            <a:ext cx="913974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60338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Выяснили, что такое вулканы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60338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Изучили строение вулканов и их виды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60338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Создали искусственный вулкан и наблюдали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60338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его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«извержение»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3068960"/>
            <a:ext cx="900220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3988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ходе исследовательской деятельности  гипотеза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3988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подтвердилась: можно сделать искусственный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3988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вулкан путем опытно-экспериментальной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3988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деятельности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188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56824" y="692696"/>
            <a:ext cx="8887176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1.Википедия .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https://ru.wikipedia.org/wiki/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Сайт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Обучонок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http://obuchonok.ru/node/1521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Е.К.Мархинин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Цепь Плутона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42F33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Справочник эколога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https://ekoshka.ru/prichiny-vulkanizma/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Сайт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https://www.russiadiscovery.ru/news/vulkani_rossii/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вулканы России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6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Древний вулкан Гирвас в  Карелии 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http://excursion-karelia.ru/drevnij-vulkan-girvas-v-karelii/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Карелия и ее достопримечательности. Вулкан Гирвас.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http://fb.ru/article/239793/vulkan-girvas-kareliya-i-ee-dostoprimechatelnosti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0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Использованные ресурсы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 descr="C:\Users\Я\Desktop\BoilingDistinctCrownofthornsstarfish-size_restricted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71800" y="2780928"/>
            <a:ext cx="4077072" cy="4077072"/>
          </a:xfrm>
          <a:prstGeom prst="rect">
            <a:avLst/>
          </a:prstGeom>
          <a:noFill/>
        </p:spPr>
      </p:pic>
      <p:pic>
        <p:nvPicPr>
          <p:cNvPr id="39942" name="Picture 6" descr="C:\Users\Я\Desktop\f986ac00311c468757ab82f59302e0e298c09f80r1-407-137_hq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332656"/>
            <a:ext cx="8712968" cy="2835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-243408"/>
            <a:ext cx="7236296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2852936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провести в домашних условиях опыт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«Извергающий вулкан».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476672"/>
            <a:ext cx="8016425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изучить внутреннее строение вулкана;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484784"/>
            <a:ext cx="860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выяснить причины извержения вулканов;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988840"/>
            <a:ext cx="77067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узнать, какие есть вулканы в России;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420888"/>
            <a:ext cx="7974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создать  модель вулкана в домашних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условиях;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79512" y="1667708"/>
            <a:ext cx="310052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48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188640"/>
            <a:ext cx="592322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Гипотеза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ru-RU" sz="48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-57708" y="1268760"/>
            <a:ext cx="939193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Я </a:t>
            </a:r>
            <a:r>
              <a:rPr kumimoji="0" lang="ru-RU" sz="4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думаю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что изучив</a:t>
            </a:r>
            <a:r>
              <a:rPr kumimoji="0" lang="ru-RU" sz="4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строение вулкана,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можно смоделировать образец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извержения вулкана из доступных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домашних средств.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-171400"/>
            <a:ext cx="9290557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charset="-52"/>
                <a:cs typeface="Times New Roman" pitchFamily="18" charset="0"/>
              </a:rPr>
              <a:t>    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charset="-52"/>
                <a:cs typeface="Times New Roman" pitchFamily="18" charset="0"/>
              </a:rPr>
              <a:t>Методы исследования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charset="-52"/>
                <a:cs typeface="Times New Roman" pitchFamily="18" charset="0"/>
              </a:rPr>
              <a:t>  поиск информации в </a:t>
            </a:r>
            <a:r>
              <a:rPr kumimoji="0" lang="ru-RU" sz="4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charset="-52"/>
                <a:cs typeface="Times New Roman" pitchFamily="18" charset="0"/>
              </a:rPr>
              <a:t>литературных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charset="-52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4400" dirty="0" smtClean="0">
                <a:latin typeface="Times New Roman" pitchFamily="18" charset="0"/>
                <a:ea typeface="Calibri" charset="-52"/>
                <a:cs typeface="Times New Roman" pitchFamily="18" charset="0"/>
              </a:rPr>
              <a:t>  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charset="-52"/>
                <a:cs typeface="Times New Roman" pitchFamily="18" charset="0"/>
              </a:rPr>
              <a:t>источниках, интернете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charset="-52"/>
                <a:cs typeface="Times New Roman" pitchFamily="18" charset="0"/>
              </a:rPr>
              <a:t>-  наблюдение и сравнение  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charset="-52"/>
                <a:cs typeface="Times New Roman" pitchFamily="18" charset="0"/>
              </a:rPr>
              <a:t>  анкетирование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charset="-52"/>
                <a:cs typeface="Times New Roman" pitchFamily="18" charset="0"/>
              </a:rPr>
              <a:t>  опыты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187624" y="0"/>
            <a:ext cx="7497373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charset="-52"/>
                <a:cs typeface="Times New Roman" pitchFamily="18" charset="0"/>
              </a:rPr>
              <a:t>Предмет исследования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charset="-52"/>
                <a:cs typeface="Times New Roman" pitchFamily="18" charset="0"/>
              </a:rPr>
              <a:t> 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980728"/>
            <a:ext cx="327705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вулкан</a:t>
            </a:r>
            <a:endParaRPr lang="ru-RU" sz="8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752" y="2492896"/>
            <a:ext cx="4140460" cy="3312368"/>
          </a:xfrm>
          <a:prstGeom prst="roundRect">
            <a:avLst>
              <a:gd name="adj" fmla="val 16667"/>
            </a:avLst>
          </a:prstGeom>
          <a:ln>
            <a:solidFill>
              <a:srgbClr val="CCFFFF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 l="30158" t="25219" r="26674" b="16704"/>
          <a:stretch>
            <a:fillRect/>
          </a:stretch>
        </p:blipFill>
        <p:spPr bwMode="auto">
          <a:xfrm>
            <a:off x="744591" y="332656"/>
            <a:ext cx="7499817" cy="5672938"/>
          </a:xfrm>
          <a:prstGeom prst="roundRect">
            <a:avLst>
              <a:gd name="adj" fmla="val 16667"/>
            </a:avLst>
          </a:prstGeom>
          <a:ln w="57150">
            <a:solidFill>
              <a:schemeClr val="accent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66783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.Как вы думаете, от вулканов есть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польза для человека?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Если есть, то какая?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51520" y="1196752"/>
          <a:ext cx="8892480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28337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.Существуют</a:t>
            </a:r>
            <a:r>
              <a:rPr kumimoji="0" lang="ru-RU" sz="4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ли вулканы на </a:t>
            </a:r>
            <a:r>
              <a:rPr kumimoji="0" lang="ru-RU" sz="4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</a:t>
            </a:r>
            <a:r>
              <a:rPr kumimoji="0" lang="ru-RU" sz="4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ru-RU" sz="4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их</a:t>
            </a: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</a:t>
            </a:r>
            <a:r>
              <a:rPr lang="ru-RU" sz="4800" baseline="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ланетах</a:t>
            </a:r>
            <a:r>
              <a:rPr lang="ru-RU" sz="4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Солнечной системы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539552" y="1397000"/>
          <a:ext cx="8352928" cy="4480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341</Words>
  <Application>Microsoft Office PowerPoint</Application>
  <PresentationFormat>Экран (4:3)</PresentationFormat>
  <Paragraphs>93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nec.stepanov</cp:lastModifiedBy>
  <cp:revision>62</cp:revision>
  <dcterms:created xsi:type="dcterms:W3CDTF">2019-01-04T11:29:40Z</dcterms:created>
  <dcterms:modified xsi:type="dcterms:W3CDTF">2019-02-22T09:11:22Z</dcterms:modified>
</cp:coreProperties>
</file>