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4" r:id="rId1"/>
  </p:sldMasterIdLst>
  <p:notesMasterIdLst>
    <p:notesMasterId r:id="rId9"/>
  </p:notesMasterIdLst>
  <p:sldIdLst>
    <p:sldId id="256" r:id="rId2"/>
    <p:sldId id="257" r:id="rId3"/>
    <p:sldId id="266" r:id="rId4"/>
    <p:sldId id="261" r:id="rId5"/>
    <p:sldId id="268" r:id="rId6"/>
    <p:sldId id="267" r:id="rId7"/>
    <p:sldId id="264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D9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19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699558388534765E-2"/>
          <c:y val="0.2705361112157631"/>
          <c:w val="0.95597769028871393"/>
          <c:h val="0.589226538070301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spPr>
            <a:solidFill>
              <a:srgbClr val="81D99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Любите ли мёд?</c:v>
                </c:pt>
                <c:pt idx="1">
                  <c:v>Знаете ли про полезные свойства меда?</c:v>
                </c:pt>
                <c:pt idx="2">
                  <c:v>Знаете ли вы как проверить качество мёда?</c:v>
                </c:pt>
                <c:pt idx="3">
                  <c:v>Как думаете, есть ли память у мёда?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</c:v>
                </c:pt>
                <c:pt idx="1">
                  <c:v>16</c:v>
                </c:pt>
                <c:pt idx="2">
                  <c:v>5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A29-4261-9452-748D8DB9173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4"/>
                <c:pt idx="0">
                  <c:v>Любите ли мёд?</c:v>
                </c:pt>
                <c:pt idx="1">
                  <c:v>Знаете ли про полезные свойства меда?</c:v>
                </c:pt>
                <c:pt idx="2">
                  <c:v>Знаете ли вы как проверить качество мёда?</c:v>
                </c:pt>
                <c:pt idx="3">
                  <c:v>Как думаете, есть ли память у мёда?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</c:v>
                </c:pt>
                <c:pt idx="1">
                  <c:v>8</c:v>
                </c:pt>
                <c:pt idx="2">
                  <c:v>19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A29-4261-9452-748D8DB9173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06941775"/>
        <c:axId val="1202220815"/>
      </c:barChart>
      <c:catAx>
        <c:axId val="130694177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02220815"/>
        <c:crosses val="autoZero"/>
        <c:auto val="1"/>
        <c:lblAlgn val="ctr"/>
        <c:lblOffset val="100"/>
        <c:noMultiLvlLbl val="0"/>
      </c:catAx>
      <c:valAx>
        <c:axId val="1202220815"/>
        <c:scaling>
          <c:orientation val="minMax"/>
          <c:max val="24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694177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F9BD3F-622E-46FE-B7B5-1D46BD9C6A09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2825F-2112-4C1F-BE10-D9B8BD6C37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583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554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4072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43982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1884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22204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45116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93079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1894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235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33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383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4039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4338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5390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6858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948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EA199B8-BCDA-430D-B39A-1D9AC0BF7FE3}" type="datetimeFigureOut">
              <a:rPr lang="ru-RU" smtClean="0"/>
              <a:pPr/>
              <a:t>14.01.2020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E0BB06C-2508-4AFB-BA5F-888A8E8690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296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  <p:sldLayoutId id="2147483777" r:id="rId13"/>
    <p:sldLayoutId id="2147483778" r:id="rId14"/>
    <p:sldLayoutId id="2147483779" r:id="rId15"/>
    <p:sldLayoutId id="2147483780" r:id="rId16"/>
    <p:sldLayoutId id="214748378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zen.yandex.ru/media/id/5c371dfea2966000aa0df35a/geneticheskaia-pamiat-meda-mif-ili-realnost-5c67b578489d3e00aef1febf" TargetMode="External"/><Relationship Id="rId2" Type="http://schemas.openxmlformats.org/officeDocument/2006/relationships/hyperlink" Target="http://o-mede.com/kak-vybrat-pravilnyj-med.htm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609" y="250518"/>
            <a:ext cx="11127700" cy="1043709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ru" sz="2400" dirty="0" smtClean="0"/>
              <a:t>МБОУ Костомукшского городского округа</a:t>
            </a:r>
            <a:br>
              <a:rPr lang="ru" sz="2400" dirty="0" smtClean="0"/>
            </a:br>
            <a:r>
              <a:rPr lang="ru" sz="2400" dirty="0" smtClean="0"/>
              <a:t>«Гимназия»</a:t>
            </a:r>
            <a:endParaRPr lang="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0370" y="1445565"/>
            <a:ext cx="5623886" cy="1237673"/>
          </a:xfrm>
        </p:spPr>
        <p:txBody>
          <a:bodyPr>
            <a:normAutofit fontScale="62500" lnSpcReduction="20000"/>
          </a:bodyPr>
          <a:lstStyle/>
          <a:p>
            <a:r>
              <a:rPr lang="ru-RU" sz="5800" dirty="0" smtClean="0"/>
              <a:t>Исследовательский проект</a:t>
            </a:r>
          </a:p>
          <a:p>
            <a:r>
              <a:rPr lang="ru-RU" sz="5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ли память у мёда?</a:t>
            </a:r>
            <a:endParaRPr lang="ru-RU" sz="5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lum bright="-8000" contrast="-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694" y="3057992"/>
            <a:ext cx="4006815" cy="30051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996066" y="3522689"/>
            <a:ext cx="4092313" cy="1831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u="sng" dirty="0" smtClean="0"/>
              <a:t>Выполнил: </a:t>
            </a:r>
          </a:p>
          <a:p>
            <a:r>
              <a:rPr lang="ru-RU" sz="1900" dirty="0" err="1" smtClean="0"/>
              <a:t>Гергела</a:t>
            </a:r>
            <a:r>
              <a:rPr lang="ru-RU" sz="1900" dirty="0" smtClean="0"/>
              <a:t> Алексей, ученик 3 «Б» класса </a:t>
            </a:r>
          </a:p>
          <a:p>
            <a:endParaRPr lang="ru-RU" sz="1900" dirty="0" smtClean="0"/>
          </a:p>
          <a:p>
            <a:r>
              <a:rPr lang="ru-RU" sz="1900" u="sng" dirty="0" smtClean="0"/>
              <a:t>Руководитель: </a:t>
            </a:r>
          </a:p>
          <a:p>
            <a:r>
              <a:rPr lang="ru-RU" sz="1900" dirty="0" smtClean="0"/>
              <a:t>Гергела Юлия Сергеевна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73599" y="6278768"/>
            <a:ext cx="4488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</a:t>
            </a:r>
            <a:r>
              <a:rPr lang="ru-RU" dirty="0" smtClean="0"/>
              <a:t>. Костомукша, 2019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206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764498"/>
            <a:ext cx="9601196" cy="511137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u="sng" dirty="0" smtClean="0"/>
              <a:t>Цель работы:</a:t>
            </a:r>
            <a:r>
              <a:rPr lang="ru-RU" b="1" dirty="0" smtClean="0"/>
              <a:t> </a:t>
            </a:r>
            <a:r>
              <a:rPr lang="ru-RU" dirty="0" smtClean="0"/>
              <a:t>исследование качеств мёда </a:t>
            </a:r>
          </a:p>
          <a:p>
            <a:pPr marL="0" indent="0">
              <a:buNone/>
            </a:pPr>
            <a:r>
              <a:rPr lang="ru-RU" b="1" u="sng" dirty="0" smtClean="0"/>
              <a:t>Моя гипотеза:</a:t>
            </a:r>
            <a:r>
              <a:rPr lang="ru-RU" b="1" dirty="0" smtClean="0"/>
              <a:t> </a:t>
            </a:r>
            <a:r>
              <a:rPr lang="ru-RU" dirty="0" smtClean="0"/>
              <a:t>У мёда нет памяти. </a:t>
            </a:r>
            <a:r>
              <a:rPr lang="ru-RU" dirty="0"/>
              <a:t>М</a:t>
            </a:r>
            <a:r>
              <a:rPr lang="ru-RU" dirty="0" smtClean="0"/>
              <a:t>ёд </a:t>
            </a:r>
            <a:r>
              <a:rPr lang="ru-RU" dirty="0"/>
              <a:t>не может запоминать свое первоначальное состояние(соты</a:t>
            </a:r>
            <a:r>
              <a:rPr lang="ru-RU" dirty="0" smtClean="0"/>
              <a:t>).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u="sng" dirty="0" smtClean="0"/>
              <a:t>Объект:</a:t>
            </a:r>
            <a:r>
              <a:rPr lang="ru-RU" b="1" dirty="0" smtClean="0"/>
              <a:t> </a:t>
            </a:r>
            <a:r>
              <a:rPr lang="ru-RU" dirty="0" smtClean="0"/>
              <a:t>мёд и другие вязкие вещества (средство для мытья </a:t>
            </a:r>
            <a:r>
              <a:rPr lang="ru-RU" dirty="0" smtClean="0"/>
              <a:t>посуды, варенье)</a:t>
            </a:r>
            <a:endParaRPr lang="ru-RU" dirty="0" smtClean="0"/>
          </a:p>
          <a:p>
            <a:pPr marL="0" indent="0">
              <a:buNone/>
            </a:pPr>
            <a:r>
              <a:rPr lang="ru-RU" b="1" u="sng" dirty="0" smtClean="0"/>
              <a:t>Предмет:</a:t>
            </a:r>
            <a:r>
              <a:rPr lang="ru-RU" b="1" dirty="0" smtClean="0"/>
              <a:t> </a:t>
            </a:r>
            <a:r>
              <a:rPr lang="ru-RU" dirty="0" smtClean="0"/>
              <a:t>пчеловодство</a:t>
            </a:r>
          </a:p>
          <a:p>
            <a:pPr marL="0" indent="0">
              <a:buNone/>
            </a:pPr>
            <a:r>
              <a:rPr lang="ru-RU" b="1" u="sng" dirty="0" smtClean="0"/>
              <a:t>Задачи: </a:t>
            </a:r>
          </a:p>
          <a:p>
            <a:r>
              <a:rPr lang="ru-RU" dirty="0" smtClean="0"/>
              <a:t>провести наблюдение за реакцией мёда при смешивании с водой;</a:t>
            </a:r>
          </a:p>
          <a:p>
            <a:r>
              <a:rPr lang="ru-RU" dirty="0" smtClean="0"/>
              <a:t>сделать такой же опыт с другими вязкими веществами;</a:t>
            </a:r>
          </a:p>
          <a:p>
            <a:r>
              <a:rPr lang="ru-RU" dirty="0" smtClean="0"/>
              <a:t>найти научное обоснование для моей гипотезы;</a:t>
            </a:r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673477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85660" y="-94055"/>
            <a:ext cx="6241816" cy="13716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Опрос среди </a:t>
            </a:r>
            <a:r>
              <a:rPr lang="ru-RU" sz="3200" b="1" dirty="0" smtClean="0"/>
              <a:t>сверстников</a:t>
            </a:r>
            <a:endParaRPr lang="ru-RU" sz="32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2157235073"/>
              </p:ext>
            </p:extLst>
          </p:nvPr>
        </p:nvGraphicFramePr>
        <p:xfrm>
          <a:off x="914402" y="504685"/>
          <a:ext cx="10363408" cy="56774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035877" y="627928"/>
            <a:ext cx="9829800" cy="4332287"/>
          </a:xfrm>
        </p:spPr>
        <p:txBody>
          <a:bodyPr/>
          <a:lstStyle/>
          <a:p>
            <a:r>
              <a:rPr lang="ru-RU" dirty="0" smtClean="0"/>
              <a:t>Опыт № 1.Эксперимент </a:t>
            </a:r>
            <a:r>
              <a:rPr lang="ru-RU" dirty="0" smtClean="0"/>
              <a:t>с медом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694" y="1175978"/>
            <a:ext cx="3408869" cy="28294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13804" y="3516653"/>
            <a:ext cx="2570983" cy="19282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66356" y="3438118"/>
            <a:ext cx="2570985" cy="20853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492" y="1175978"/>
            <a:ext cx="1471913" cy="133210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5924" y="1126238"/>
            <a:ext cx="1330608" cy="1381841"/>
          </a:xfrm>
          <a:prstGeom prst="rect">
            <a:avLst/>
          </a:prstGeom>
        </p:spPr>
      </p:pic>
      <p:sp>
        <p:nvSpPr>
          <p:cNvPr id="11" name="Плюс 10"/>
          <p:cNvSpPr/>
          <p:nvPr/>
        </p:nvSpPr>
        <p:spPr>
          <a:xfrm>
            <a:off x="3363414" y="1618420"/>
            <a:ext cx="477078" cy="496956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 11"/>
          <p:cNvSpPr/>
          <p:nvPr/>
        </p:nvSpPr>
        <p:spPr>
          <a:xfrm>
            <a:off x="5476461" y="1866898"/>
            <a:ext cx="691568" cy="24847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24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6566" y="1094980"/>
            <a:ext cx="6890497" cy="227946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62011" y="902971"/>
            <a:ext cx="81876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 smtClean="0"/>
              <a:t>Опыт № 2. </a:t>
            </a:r>
            <a:r>
              <a:rPr lang="ru-RU" dirty="0" smtClean="0"/>
              <a:t>Эксперимент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dirty="0" smtClean="0"/>
              <a:t> с другой жидкостью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dirty="0" smtClean="0"/>
              <a:t>(средство для мытья посуды)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9" t="4530" b="6482"/>
          <a:stretch/>
        </p:blipFill>
        <p:spPr>
          <a:xfrm>
            <a:off x="3782253" y="3715542"/>
            <a:ext cx="1952625" cy="24469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409" y="3715542"/>
            <a:ext cx="1833320" cy="24469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94" t="22663" r="38736" b="21474"/>
          <a:stretch/>
        </p:blipFill>
        <p:spPr>
          <a:xfrm>
            <a:off x="8419436" y="3729552"/>
            <a:ext cx="2681795" cy="235583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62012" y="3493715"/>
            <a:ext cx="32645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dirty="0"/>
              <a:t>Опыт № </a:t>
            </a:r>
            <a:r>
              <a:rPr lang="ru-RU" dirty="0" smtClean="0"/>
              <a:t>3. </a:t>
            </a:r>
            <a:r>
              <a:rPr lang="ru-RU" dirty="0"/>
              <a:t>Эксперимент с </a:t>
            </a:r>
            <a:endParaRPr lang="ru-RU" dirty="0" smtClean="0"/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dirty="0" smtClean="0"/>
              <a:t>третьим вязким веществом</a:t>
            </a:r>
          </a:p>
          <a:p>
            <a:pPr>
              <a:buClr>
                <a:schemeClr val="accent1">
                  <a:lumMod val="75000"/>
                </a:schemeClr>
              </a:buClr>
            </a:pPr>
            <a:r>
              <a:rPr lang="ru-RU" dirty="0" smtClean="0"/>
              <a:t>(абрикосовое варенье)</a:t>
            </a:r>
          </a:p>
        </p:txBody>
      </p:sp>
    </p:spTree>
    <p:extLst>
      <p:ext uri="{BB962C8B-B14F-4D97-AF65-F5344CB8AC3E}">
        <p14:creationId xmlns:p14="http://schemas.microsoft.com/office/powerpoint/2010/main" val="410315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451" y="1546488"/>
            <a:ext cx="6407627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Моя гипотеза была доказана.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800" dirty="0" smtClean="0"/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Я </a:t>
            </a:r>
            <a:r>
              <a:rPr lang="ru-RU" sz="2400" dirty="0"/>
              <a:t>с уверенностью могу  утверждать, что мёд не обладает памятью. </a:t>
            </a:r>
            <a:endParaRPr lang="ru-RU" sz="2400" dirty="0" smtClean="0"/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Этому </a:t>
            </a:r>
            <a:r>
              <a:rPr lang="ru-RU" sz="2400" dirty="0"/>
              <a:t>явлению есть научное объяснение – ячейки </a:t>
            </a:r>
            <a:r>
              <a:rPr lang="ru-RU" sz="2400" dirty="0" err="1"/>
              <a:t>Бенара</a:t>
            </a:r>
            <a:r>
              <a:rPr lang="ru-RU" sz="2400" dirty="0"/>
              <a:t>, которые образуется при смешивании </a:t>
            </a:r>
            <a:r>
              <a:rPr lang="ru-RU" sz="2400" dirty="0" smtClean="0"/>
              <a:t>любого вязкого </a:t>
            </a:r>
            <a:r>
              <a:rPr lang="ru-RU" sz="2400" dirty="0"/>
              <a:t>вещества и холодной воды</a:t>
            </a:r>
            <a:r>
              <a:rPr lang="ru-RU" sz="2400" dirty="0" smtClean="0"/>
              <a:t>. </a:t>
            </a:r>
            <a:endParaRPr lang="ru-RU" sz="2400" dirty="0"/>
          </a:p>
          <a:p>
            <a:pPr marL="457200" indent="-457200">
              <a:buClr>
                <a:schemeClr val="accent1">
                  <a:lumMod val="75000"/>
                </a:schemeClr>
              </a:buClr>
              <a:buFont typeface="Wingdings" panose="05000000000000000000" pitchFamily="2" charset="2"/>
              <a:buChar char="ü"/>
            </a:pPr>
            <a:r>
              <a:rPr lang="ru-RU" sz="2400" dirty="0" smtClean="0"/>
              <a:t>Не </a:t>
            </a:r>
            <a:r>
              <a:rPr lang="ru-RU" sz="2400" dirty="0" err="1" smtClean="0"/>
              <a:t>ведитесь</a:t>
            </a:r>
            <a:r>
              <a:rPr lang="ru-RU" sz="2400" dirty="0" smtClean="0"/>
              <a:t> на обманы продавцов про память мёда.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65382" y="809105"/>
            <a:ext cx="81279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Выводы: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079" y="2374661"/>
            <a:ext cx="4230225" cy="2821527"/>
          </a:xfrm>
          <a:prstGeom prst="rect">
            <a:avLst/>
          </a:prstGeom>
        </p:spPr>
      </p:pic>
      <p:sp>
        <p:nvSpPr>
          <p:cNvPr id="5" name="Умножение 4"/>
          <p:cNvSpPr/>
          <p:nvPr/>
        </p:nvSpPr>
        <p:spPr>
          <a:xfrm>
            <a:off x="7288319" y="950072"/>
            <a:ext cx="4091985" cy="5452044"/>
          </a:xfrm>
          <a:prstGeom prst="mathMultiply">
            <a:avLst/>
          </a:prstGeom>
          <a:solidFill>
            <a:srgbClr val="FF0000">
              <a:alpha val="49000"/>
            </a:srgbClr>
          </a:solidFill>
          <a:ln>
            <a:solidFill>
              <a:schemeClr val="accent3">
                <a:shade val="50000"/>
                <a:alpha val="37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56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406578" y="352685"/>
            <a:ext cx="9601200" cy="1476375"/>
          </a:xfrm>
        </p:spPr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4400" dirty="0">
                <a:ln w="3175" cmpd="sng"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a typeface="+mj-ea"/>
                <a:cs typeface="+mj-cs"/>
              </a:rPr>
              <a:t>Список используемой литературы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9323" y="2170545"/>
            <a:ext cx="815570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Феданова Ю.В. Самая большая детская энциклопедия/</a:t>
            </a:r>
            <a:r>
              <a:rPr lang="ru-RU" dirty="0" err="1" smtClean="0"/>
              <a:t>Феданова</a:t>
            </a:r>
            <a:r>
              <a:rPr lang="ru-RU" dirty="0" smtClean="0"/>
              <a:t> Ю.В. – Ростов-на-Дону, Владис, 2016, 443 с.</a:t>
            </a:r>
          </a:p>
          <a:p>
            <a:pPr marL="342900" indent="-342900">
              <a:buAutoNum type="arabicPeriod"/>
            </a:pPr>
            <a:r>
              <a:rPr lang="en-US" dirty="0">
                <a:hlinkClick r:id="rId2"/>
              </a:rPr>
              <a:t>http://o-mede.com/kak-vybrat-pravilnyj-med.html</a:t>
            </a:r>
            <a:r>
              <a:rPr lang="en-US" dirty="0"/>
              <a:t> [</a:t>
            </a:r>
            <a:r>
              <a:rPr lang="ru-RU" dirty="0"/>
              <a:t>электронный ресурс</a:t>
            </a:r>
            <a:r>
              <a:rPr lang="en-US" dirty="0" smtClean="0"/>
              <a:t>]</a:t>
            </a:r>
            <a:endParaRPr lang="ru-RU" dirty="0"/>
          </a:p>
          <a:p>
            <a:pPr marL="342900" indent="-342900">
              <a:buAutoNum type="arabicPeriod"/>
            </a:pPr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://zen.yandex.ru/media/id/5c371dfea2966000aa0df35a/geneticheskaia-pamiat-meda-mif-ili-realnost-5c67b578489d3e00aef1febf</a:t>
            </a:r>
            <a:r>
              <a:rPr lang="ru-RU" dirty="0"/>
              <a:t> </a:t>
            </a:r>
            <a:r>
              <a:rPr lang="en-US" dirty="0"/>
              <a:t>[</a:t>
            </a:r>
            <a:r>
              <a:rPr lang="ru-RU" dirty="0"/>
              <a:t>электронный ресурс</a:t>
            </a:r>
            <a:r>
              <a:rPr lang="en-US" dirty="0"/>
              <a:t>]</a:t>
            </a:r>
            <a:endParaRPr lang="ru-RU" dirty="0"/>
          </a:p>
          <a:p>
            <a:pPr marL="342900" indent="-342900">
              <a:buAutoNum type="arabicPeriod"/>
            </a:pPr>
            <a:endParaRPr lang="ru-RU" dirty="0" smtClean="0"/>
          </a:p>
          <a:p>
            <a:endParaRPr lang="ru-RU" dirty="0"/>
          </a:p>
          <a:p>
            <a:pPr marL="342900" indent="-342900">
              <a:buAutoNum type="arabicPeriod"/>
            </a:pPr>
            <a:endParaRPr lang="ru-RU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 smtClean="0"/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282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810</TotalTime>
  <Words>223</Words>
  <Application>Microsoft Office PowerPoint</Application>
  <PresentationFormat>Широкоэкранный</PresentationFormat>
  <Paragraphs>45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Garamond</vt:lpstr>
      <vt:lpstr>Wingdings</vt:lpstr>
      <vt:lpstr>Натуральные материалы</vt:lpstr>
      <vt:lpstr>МБОУ Костомукшского городского округа «Гимназия»</vt:lpstr>
      <vt:lpstr>Презентация PowerPoint</vt:lpstr>
      <vt:lpstr>Опрос среди сверстников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Есть ли память у мёда?</dc:title>
  <dc:creator>RePack by Diakov</dc:creator>
  <cp:lastModifiedBy>RePack by Diakov</cp:lastModifiedBy>
  <cp:revision>51</cp:revision>
  <dcterms:created xsi:type="dcterms:W3CDTF">2019-09-18T16:55:46Z</dcterms:created>
  <dcterms:modified xsi:type="dcterms:W3CDTF">2020-01-14T17:49:39Z</dcterms:modified>
</cp:coreProperties>
</file>