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61" r:id="rId3"/>
    <p:sldId id="276" r:id="rId4"/>
    <p:sldId id="273" r:id="rId5"/>
    <p:sldId id="272" r:id="rId6"/>
    <p:sldId id="259" r:id="rId7"/>
    <p:sldId id="263" r:id="rId8"/>
    <p:sldId id="262" r:id="rId9"/>
    <p:sldId id="264" r:id="rId10"/>
    <p:sldId id="270" r:id="rId11"/>
    <p:sldId id="271" r:id="rId12"/>
    <p:sldId id="266" r:id="rId13"/>
    <p:sldId id="267" r:id="rId14"/>
    <p:sldId id="269" r:id="rId15"/>
    <p:sldId id="275" r:id="rId16"/>
    <p:sldId id="277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  <a:srgbClr val="006600"/>
    <a:srgbClr val="CC3300"/>
    <a:srgbClr val="BC8F00"/>
    <a:srgbClr val="C0E086"/>
    <a:srgbClr val="003300"/>
    <a:srgbClr val="AFDC7E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7647" autoAdjust="0"/>
  </p:normalViewPr>
  <p:slideViewPr>
    <p:cSldViewPr>
      <p:cViewPr varScale="1">
        <p:scale>
          <a:sx n="111" d="100"/>
          <a:sy n="111" d="100"/>
        </p:scale>
        <p:origin x="-9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0C27F-1C81-4E2F-A714-06AD9B4BE01E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E1B9D-BC3F-4217-BD8A-B98C75E52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0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E1B9D-BC3F-4217-BD8A-B98C75E5289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Globex\Шаблоны для PowerPoint\#0033\Components\Screen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0" y="14478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вокруг нас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" y="4648200"/>
            <a:ext cx="4343400" cy="1981200"/>
          </a:xfrm>
          <a:solidFill>
            <a:schemeClr val="tx2">
              <a:lumMod val="20000"/>
              <a:lumOff val="80000"/>
              <a:alpha val="58000"/>
            </a:schemeClr>
          </a:solidFill>
        </p:spPr>
        <p:txBody>
          <a:bodyPr>
            <a:normAutofit fontScale="92500"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Выполнила: ученица 4 </a:t>
            </a:r>
            <a:r>
              <a:rPr lang="ru-RU" sz="20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lang="ru-RU" sz="20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класса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КГО </a:t>
            </a:r>
            <a:r>
              <a:rPr lang="ru-RU" sz="20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Гимназия</a:t>
            </a:r>
            <a:r>
              <a:rPr lang="ru-RU" sz="20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г. Костомукша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Насонкова Полина Олеговна</a:t>
            </a:r>
            <a:endParaRPr lang="ru-RU" sz="2000" b="1" dirty="0" smtClean="0">
              <a:solidFill>
                <a:schemeClr val="tx1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Руководитель: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химии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Мануилова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Наталья Владимировна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57400" y="152400"/>
            <a:ext cx="708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определяем </a:t>
            </a:r>
            <a:r>
              <a:rPr lang="ru-RU" sz="3600" b="1" dirty="0" err="1" smtClean="0">
                <a:solidFill>
                  <a:srgbClr val="0066FF"/>
                </a:solidFill>
                <a:latin typeface="Calibri" pitchFamily="34" charset="0"/>
              </a:rPr>
              <a:t>рН-среду</a:t>
            </a:r>
            <a:endParaRPr lang="ru-RU" sz="36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33600" y="1143000"/>
          <a:ext cx="6781800" cy="5375148"/>
        </p:xfrm>
        <a:graphic>
          <a:graphicData uri="http://schemas.openxmlformats.org/drawingml/2006/table">
            <a:tbl>
              <a:tblPr/>
              <a:tblGrid>
                <a:gridCol w="2260364"/>
                <a:gridCol w="2260364"/>
                <a:gridCol w="2261072"/>
              </a:tblGrid>
              <a:tr h="12954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err="1">
                          <a:latin typeface="Times New Roman"/>
                          <a:ea typeface="Times New Roman"/>
                          <a:cs typeface="Times New Roman"/>
                        </a:rPr>
                        <a:t>рН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(при помощи индикатора)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err="1">
                          <a:latin typeface="Times New Roman"/>
                          <a:ea typeface="Times New Roman"/>
                          <a:cs typeface="Times New Roman"/>
                        </a:rPr>
                        <a:t>рН</a:t>
                      </a: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 (при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помощи</a:t>
                      </a:r>
                      <a:r>
                        <a:rPr lang="en-US" sz="24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</a:t>
                      </a:r>
                      <a:r>
                        <a:rPr lang="en-US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L-micro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озеро Шариярви 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5,05 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ручей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4,78 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дождевая вода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4,89 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родник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6,31 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болотная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5,00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святая вода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6,18</a:t>
                      </a:r>
                      <a:endParaRPr lang="ru-RU" sz="2400" b="1" dirty="0">
                        <a:solidFill>
                          <a:srgbClr val="0066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57400" y="457200"/>
            <a:ext cx="708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Электропроводность</a:t>
            </a:r>
            <a:r>
              <a:rPr lang="en-US" sz="3600" b="1" dirty="0" smtClean="0">
                <a:solidFill>
                  <a:srgbClr val="0066FF"/>
                </a:solidFill>
                <a:latin typeface="Calibri" pitchFamily="34" charset="0"/>
              </a:rPr>
              <a:t> (</a:t>
            </a:r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родник)</a:t>
            </a:r>
            <a:endParaRPr lang="ru-RU" sz="24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1600200"/>
            <a:ext cx="6705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286000" y="5486400"/>
            <a:ext cx="6705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Вывод: в образцах № 1, 2 и 5 выпал небольшой осадок, следовательно, там содержатся ионы железа (</a:t>
            </a:r>
            <a:r>
              <a:rPr lang="en-US" sz="2400" dirty="0" smtClean="0"/>
              <a:t>III)</a:t>
            </a:r>
            <a:r>
              <a:rPr lang="ru-RU" sz="2400" dirty="0" smtClean="0"/>
              <a:t>. </a:t>
            </a:r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57400" y="152400"/>
            <a:ext cx="7086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Опыт 4</a:t>
            </a:r>
          </a:p>
          <a:p>
            <a:r>
              <a:rPr lang="ru-RU" sz="2400" b="1" dirty="0" smtClean="0">
                <a:solidFill>
                  <a:srgbClr val="0066FF"/>
                </a:solidFill>
                <a:latin typeface="Calibri" pitchFamily="34" charset="0"/>
              </a:rPr>
              <a:t>определение ионов железа</a:t>
            </a:r>
            <a:r>
              <a:rPr lang="en-US" sz="2400" b="1" dirty="0" smtClean="0">
                <a:solidFill>
                  <a:srgbClr val="0066FF"/>
                </a:solidFill>
                <a:latin typeface="Calibri" pitchFamily="34" charset="0"/>
              </a:rPr>
              <a:t> (Fe</a:t>
            </a:r>
            <a:r>
              <a:rPr lang="ru-RU" sz="2400" b="1" baseline="30000" dirty="0" smtClean="0">
                <a:solidFill>
                  <a:srgbClr val="0066FF"/>
                </a:solidFill>
                <a:latin typeface="Calibri" pitchFamily="34" charset="0"/>
              </a:rPr>
              <a:t>3</a:t>
            </a:r>
            <a:r>
              <a:rPr lang="en-US" sz="2400" b="1" baseline="30000" dirty="0" smtClean="0">
                <a:solidFill>
                  <a:srgbClr val="0066FF"/>
                </a:solidFill>
                <a:latin typeface="Calibri" pitchFamily="34" charset="0"/>
              </a:rPr>
              <a:t>+)</a:t>
            </a:r>
            <a:endParaRPr lang="ru-RU" sz="2400" b="1" baseline="30000" dirty="0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63" y="1517650"/>
            <a:ext cx="662463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solidFill>
                  <a:srgbClr val="CC3300"/>
                </a:solidFill>
              </a:rPr>
              <a:t>озеро </a:t>
            </a:r>
            <a:r>
              <a:rPr lang="ru-RU" sz="2400" dirty="0" err="1" smtClean="0">
                <a:solidFill>
                  <a:srgbClr val="CC3300"/>
                </a:solidFill>
              </a:rPr>
              <a:t>Шариярви</a:t>
            </a:r>
            <a:endParaRPr lang="ru-RU" sz="2400" dirty="0" smtClean="0">
              <a:solidFill>
                <a:srgbClr val="CC3300"/>
              </a:solidFill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solidFill>
                  <a:srgbClr val="CC3300"/>
                </a:solidFill>
                <a:latin typeface="+mn-lt"/>
                <a:cs typeface="+mn-cs"/>
              </a:rPr>
              <a:t>ручей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дождевая вода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родник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solidFill>
                  <a:srgbClr val="CC3300"/>
                </a:solidFill>
                <a:latin typeface="+mn-lt"/>
                <a:cs typeface="+mn-cs"/>
              </a:rPr>
              <a:t>болотная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святая вода*</a:t>
            </a:r>
          </a:p>
        </p:txBody>
      </p:sp>
      <p:pic>
        <p:nvPicPr>
          <p:cNvPr id="7" name="Рисунок 6" descr="023.jpg"/>
          <p:cNvPicPr>
            <a:picLocks noChangeAspect="1"/>
          </p:cNvPicPr>
          <p:nvPr/>
        </p:nvPicPr>
        <p:blipFill>
          <a:blip r:embed="rId4" cstate="print"/>
          <a:srcRect l="10833" t="43333" r="55000" b="22222"/>
          <a:stretch>
            <a:fillRect/>
          </a:stretch>
        </p:blipFill>
        <p:spPr>
          <a:xfrm>
            <a:off x="5410200" y="1600200"/>
            <a:ext cx="3124200" cy="236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971800" y="4267200"/>
            <a:ext cx="4763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solidFill>
                  <a:srgbClr val="0000CC"/>
                </a:solidFill>
              </a:rPr>
              <a:t>FeCl</a:t>
            </a:r>
            <a:r>
              <a:rPr lang="en-GB" sz="2400" baseline="-25000" dirty="0" smtClean="0">
                <a:solidFill>
                  <a:srgbClr val="0000CC"/>
                </a:solidFill>
              </a:rPr>
              <a:t>3</a:t>
            </a:r>
            <a:r>
              <a:rPr lang="en-GB" sz="2400" dirty="0" smtClean="0">
                <a:solidFill>
                  <a:srgbClr val="0000CC"/>
                </a:solidFill>
              </a:rPr>
              <a:t> + 3 </a:t>
            </a:r>
            <a:r>
              <a:rPr lang="en-GB" sz="2400" dirty="0" err="1" smtClean="0">
                <a:solidFill>
                  <a:srgbClr val="0000CC"/>
                </a:solidFill>
              </a:rPr>
              <a:t>NaOH</a:t>
            </a:r>
            <a:r>
              <a:rPr lang="en-GB" sz="2400" dirty="0" smtClean="0">
                <a:solidFill>
                  <a:srgbClr val="0000CC"/>
                </a:solidFill>
              </a:rPr>
              <a:t> = Fe(OH)</a:t>
            </a:r>
            <a:r>
              <a:rPr lang="en-GB" sz="2400" baseline="-25000" dirty="0" smtClean="0">
                <a:solidFill>
                  <a:srgbClr val="0000CC"/>
                </a:solidFill>
              </a:rPr>
              <a:t>3</a:t>
            </a:r>
            <a:r>
              <a:rPr lang="en-GB" sz="2400" dirty="0" smtClean="0">
                <a:solidFill>
                  <a:srgbClr val="0000CC"/>
                </a:solidFill>
              </a:rPr>
              <a:t> ↓+ 3 </a:t>
            </a:r>
            <a:r>
              <a:rPr lang="en-GB" sz="2400" dirty="0" err="1" smtClean="0">
                <a:solidFill>
                  <a:srgbClr val="0000CC"/>
                </a:solidFill>
              </a:rPr>
              <a:t>NaCl</a:t>
            </a:r>
            <a:endParaRPr lang="en-GB" sz="2400" i="1" dirty="0">
              <a:solidFill>
                <a:srgbClr val="0000CC"/>
              </a:solidFill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352800" y="4876800"/>
            <a:ext cx="39294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FeCl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+ 3 К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CNS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Fe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CNS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400" b="0" i="0" u="none" strike="noStrike" cap="none" normalizeH="0" baseline="-3000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+ 3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CC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KCl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209800" y="5486400"/>
            <a:ext cx="6705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Вывод: во всех образцах ионов кальция не обнаружено. </a:t>
            </a:r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57400" y="152400"/>
            <a:ext cx="7086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Опыт 5</a:t>
            </a:r>
          </a:p>
          <a:p>
            <a:r>
              <a:rPr lang="ru-RU" sz="2400" b="1" dirty="0" smtClean="0">
                <a:solidFill>
                  <a:srgbClr val="0066FF"/>
                </a:solidFill>
                <a:latin typeface="Calibri" pitchFamily="34" charset="0"/>
              </a:rPr>
              <a:t>обнаружение ионов кальция</a:t>
            </a:r>
            <a:r>
              <a:rPr lang="en-US" sz="2400" b="1" dirty="0" smtClean="0">
                <a:solidFill>
                  <a:srgbClr val="0066FF"/>
                </a:solidFill>
                <a:latin typeface="Calibri" pitchFamily="34" charset="0"/>
              </a:rPr>
              <a:t> (Ca</a:t>
            </a:r>
            <a:r>
              <a:rPr lang="ru-RU" sz="2400" b="1" baseline="30000" dirty="0" smtClean="0">
                <a:solidFill>
                  <a:srgbClr val="0066FF"/>
                </a:solidFill>
                <a:latin typeface="Calibri" pitchFamily="34" charset="0"/>
              </a:rPr>
              <a:t>2+</a:t>
            </a:r>
            <a:r>
              <a:rPr lang="en-US" sz="2400" b="1" dirty="0" smtClean="0">
                <a:solidFill>
                  <a:srgbClr val="0066FF"/>
                </a:solidFill>
                <a:latin typeface="Calibri" pitchFamily="34" charset="0"/>
              </a:rPr>
              <a:t>)</a:t>
            </a:r>
            <a:endParaRPr lang="ru-RU" sz="24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4563" y="1517650"/>
            <a:ext cx="662463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озеро </a:t>
            </a:r>
            <a:r>
              <a:rPr lang="ru-RU" sz="2400" dirty="0" err="1" smtClean="0"/>
              <a:t>Шариярви</a:t>
            </a:r>
            <a:endParaRPr lang="ru-RU" sz="2400" dirty="0" smtClean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ручей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дождевая вода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родник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болотная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святая вода*</a:t>
            </a: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2286000" y="4038600"/>
            <a:ext cx="6553200" cy="1371600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rgbClr val="0000CC"/>
                </a:solidFill>
              </a:rPr>
              <a:t>Ca</a:t>
            </a:r>
            <a:r>
              <a:rPr lang="ru-RU" baseline="30000" dirty="0" smtClean="0">
                <a:solidFill>
                  <a:srgbClr val="0000CC"/>
                </a:solidFill>
              </a:rPr>
              <a:t>2+</a:t>
            </a:r>
            <a:r>
              <a:rPr lang="ru-RU" dirty="0" smtClean="0">
                <a:solidFill>
                  <a:srgbClr val="0000CC"/>
                </a:solidFill>
              </a:rPr>
              <a:t> + </a:t>
            </a:r>
            <a:r>
              <a:rPr lang="en-US" dirty="0" smtClean="0">
                <a:solidFill>
                  <a:srgbClr val="0000CC"/>
                </a:solidFill>
              </a:rPr>
              <a:t>CO</a:t>
            </a:r>
            <a:r>
              <a:rPr lang="ru-RU" baseline="-25000" dirty="0" smtClean="0">
                <a:solidFill>
                  <a:srgbClr val="0000CC"/>
                </a:solidFill>
              </a:rPr>
              <a:t>3</a:t>
            </a:r>
            <a:r>
              <a:rPr lang="ru-RU" baseline="30000" dirty="0" smtClean="0">
                <a:solidFill>
                  <a:srgbClr val="0000CC"/>
                </a:solidFill>
              </a:rPr>
              <a:t>2-</a:t>
            </a:r>
            <a:r>
              <a:rPr lang="ru-RU" dirty="0" smtClean="0">
                <a:solidFill>
                  <a:srgbClr val="0000CC"/>
                </a:solidFill>
              </a:rPr>
              <a:t> → </a:t>
            </a:r>
            <a:r>
              <a:rPr lang="en-US" dirty="0" err="1" smtClean="0">
                <a:solidFill>
                  <a:srgbClr val="0000CC"/>
                </a:solidFill>
              </a:rPr>
              <a:t>CaCO</a:t>
            </a:r>
            <a:r>
              <a:rPr lang="ru-RU" baseline="-25000" dirty="0" smtClean="0">
                <a:solidFill>
                  <a:srgbClr val="0000CC"/>
                </a:solidFill>
              </a:rPr>
              <a:t>3</a:t>
            </a:r>
            <a:r>
              <a:rPr lang="ru-RU" dirty="0" smtClean="0">
                <a:solidFill>
                  <a:srgbClr val="0000CC"/>
                </a:solidFill>
              </a:rPr>
              <a:t>↓</a:t>
            </a:r>
            <a:endParaRPr lang="ru-RU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209800" y="5562600"/>
            <a:ext cx="6705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Вывод: только святая вода содержит ионы серебра. </a:t>
            </a:r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57400" y="152400"/>
            <a:ext cx="7086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Опыт 6</a:t>
            </a:r>
          </a:p>
          <a:p>
            <a:r>
              <a:rPr lang="ru-RU" sz="2400" b="1" dirty="0" smtClean="0">
                <a:solidFill>
                  <a:srgbClr val="0066FF"/>
                </a:solidFill>
                <a:latin typeface="Calibri" pitchFamily="34" charset="0"/>
              </a:rPr>
              <a:t>обнаружение ионов серебра (</a:t>
            </a:r>
            <a:r>
              <a:rPr lang="en-US" sz="2400" b="1" dirty="0" smtClean="0">
                <a:solidFill>
                  <a:srgbClr val="0066FF"/>
                </a:solidFill>
                <a:latin typeface="Calibri" pitchFamily="34" charset="0"/>
              </a:rPr>
              <a:t>Ag</a:t>
            </a:r>
            <a:r>
              <a:rPr lang="ru-RU" sz="2400" b="1" baseline="30000" dirty="0" smtClean="0">
                <a:solidFill>
                  <a:srgbClr val="0066FF"/>
                </a:solidFill>
                <a:latin typeface="Calibri" pitchFamily="34" charset="0"/>
              </a:rPr>
              <a:t>+</a:t>
            </a:r>
            <a:r>
              <a:rPr lang="en-US" sz="2400" b="1" dirty="0" smtClean="0">
                <a:solidFill>
                  <a:srgbClr val="0066FF"/>
                </a:solidFill>
                <a:latin typeface="Calibri" pitchFamily="34" charset="0"/>
              </a:rPr>
              <a:t>)</a:t>
            </a:r>
            <a:endParaRPr lang="ru-RU" sz="24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33600" y="1219200"/>
            <a:ext cx="662463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озеро </a:t>
            </a:r>
            <a:r>
              <a:rPr lang="ru-RU" sz="2400" dirty="0" err="1" smtClean="0"/>
              <a:t>Шариярви</a:t>
            </a:r>
            <a:endParaRPr lang="ru-RU" sz="2400" dirty="0" smtClean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ручей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дождевая вода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родник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болотная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святая вода*</a:t>
            </a: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2209800" y="3505200"/>
            <a:ext cx="6553200" cy="2209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>
                <a:solidFill>
                  <a:srgbClr val="0000CC"/>
                </a:solidFill>
              </a:rPr>
              <a:t>Ag</a:t>
            </a:r>
            <a:r>
              <a:rPr lang="ru-RU" baseline="30000" dirty="0" smtClean="0">
                <a:solidFill>
                  <a:srgbClr val="0000CC"/>
                </a:solidFill>
              </a:rPr>
              <a:t>+</a:t>
            </a:r>
            <a:r>
              <a:rPr lang="ru-RU" dirty="0" smtClean="0">
                <a:solidFill>
                  <a:srgbClr val="0000CC"/>
                </a:solidFill>
              </a:rPr>
              <a:t> + </a:t>
            </a:r>
            <a:r>
              <a:rPr lang="en-US" dirty="0" err="1" smtClean="0">
                <a:solidFill>
                  <a:srgbClr val="0000CC"/>
                </a:solidFill>
              </a:rPr>
              <a:t>Cl</a:t>
            </a:r>
            <a:r>
              <a:rPr lang="ru-RU" baseline="30000" dirty="0" smtClean="0">
                <a:solidFill>
                  <a:srgbClr val="0000CC"/>
                </a:solidFill>
              </a:rPr>
              <a:t>-</a:t>
            </a:r>
            <a:r>
              <a:rPr lang="en-US" dirty="0" smtClean="0">
                <a:solidFill>
                  <a:srgbClr val="0000CC"/>
                </a:solidFill>
              </a:rPr>
              <a:t> → </a:t>
            </a:r>
            <a:r>
              <a:rPr lang="en-US" dirty="0" err="1" smtClean="0">
                <a:solidFill>
                  <a:srgbClr val="0000CC"/>
                </a:solidFill>
              </a:rPr>
              <a:t>AgCl</a:t>
            </a:r>
            <a:r>
              <a:rPr lang="en-US" dirty="0" smtClean="0">
                <a:solidFill>
                  <a:srgbClr val="0000CC"/>
                </a:solidFill>
              </a:rPr>
              <a:t>↓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019800" y="4114800"/>
            <a:ext cx="152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белый творожистый осадок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D:\Globex\Шаблоны для PowerPoint\#0033\Components\Screen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381000" y="5715000"/>
            <a:ext cx="838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6600"/>
                </a:solidFill>
              </a:rPr>
              <a:t>Берегите природу и наш край озер!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828800"/>
            <a:ext cx="662463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Выводы: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 smtClean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solidFill>
                  <a:srgbClr val="006600"/>
                </a:solidFill>
              </a:rPr>
              <a:t>озеро </a:t>
            </a:r>
            <a:r>
              <a:rPr lang="ru-RU" sz="2400" dirty="0" err="1" smtClean="0">
                <a:solidFill>
                  <a:srgbClr val="006600"/>
                </a:solidFill>
              </a:rPr>
              <a:t>Шариярви</a:t>
            </a:r>
            <a:endParaRPr lang="ru-RU" sz="2400" dirty="0" smtClean="0">
              <a:solidFill>
                <a:srgbClr val="006600"/>
              </a:solidFill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ручей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дождевая вода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>
                <a:solidFill>
                  <a:srgbClr val="0000CC"/>
                </a:solidFill>
                <a:latin typeface="+mn-lt"/>
                <a:cs typeface="+mn-cs"/>
              </a:rPr>
              <a:t>родник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болотная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святая вода*</a:t>
            </a:r>
          </a:p>
        </p:txBody>
      </p:sp>
      <p:pic>
        <p:nvPicPr>
          <p:cNvPr id="7" name="Picture 2" descr="D:\Фото\2019\20181014_1452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1447800"/>
            <a:ext cx="5221817" cy="3916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274638"/>
            <a:ext cx="6553200" cy="6397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66FF"/>
                </a:solidFill>
              </a:rPr>
              <a:t>Список литературы:</a:t>
            </a:r>
            <a:endParaRPr lang="ru-RU" dirty="0">
              <a:solidFill>
                <a:srgbClr val="0066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09800" y="1143000"/>
            <a:ext cx="6477000" cy="54864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Ашихмина</a:t>
            </a:r>
            <a:r>
              <a:rPr lang="ru-RU" dirty="0" smtClean="0"/>
              <a:t> Т. А. Экологический мониторинг. М., 2006 – 416 с.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 err="1" smtClean="0"/>
              <a:t>Аргунова</a:t>
            </a:r>
            <a:r>
              <a:rPr lang="ru-RU" dirty="0" smtClean="0"/>
              <a:t> М. В. Методы учебного экологического мониторинга// Химия в школе. – 2009. - № 2.</a:t>
            </a:r>
          </a:p>
          <a:p>
            <a:pPr>
              <a:buNone/>
            </a:pPr>
            <a:r>
              <a:rPr lang="ru-RU" dirty="0" smtClean="0"/>
              <a:t>4. Экологический мониторинг в школе/ под ред. Л. А. </a:t>
            </a:r>
            <a:r>
              <a:rPr lang="ru-RU" dirty="0" err="1" smtClean="0"/>
              <a:t>Коробейниковой</a:t>
            </a:r>
            <a:r>
              <a:rPr lang="ru-RU" dirty="0" smtClean="0"/>
              <a:t>, изд. 2-ое. Вологда, 2000.</a:t>
            </a:r>
          </a:p>
          <a:p>
            <a:pPr>
              <a:buNone/>
            </a:pPr>
            <a:r>
              <a:rPr lang="ru-RU" dirty="0" smtClean="0"/>
              <a:t>5. Название сайта с экрана [Электронный ресурс]. Режим доступа: http://ru.wikipedia.org</a:t>
            </a:r>
          </a:p>
          <a:p>
            <a:pPr>
              <a:buNone/>
            </a:pPr>
            <a:r>
              <a:rPr lang="ru-RU" dirty="0" smtClean="0"/>
              <a:t>6. Название сайта с экрана [Электронный ресурс]. Режим доступа: http://www.vitawater.ru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D:\Globex\Шаблоны для PowerPoint\#0033\Components\Screen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81000" y="2209800"/>
            <a:ext cx="842962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rgbClr val="0000CC"/>
                </a:solidFill>
              </a:rPr>
              <a:t>Когда пьешь воду — помни об источнике.</a:t>
            </a:r>
          </a:p>
          <a:p>
            <a:pPr algn="r"/>
            <a:r>
              <a:rPr lang="ru-RU" sz="2400" i="1" dirty="0" smtClean="0">
                <a:solidFill>
                  <a:srgbClr val="0000CC"/>
                </a:solidFill>
              </a:rPr>
              <a:t>Китайская пословица</a:t>
            </a:r>
          </a:p>
          <a:p>
            <a:endParaRPr lang="ru-RU" sz="2400" i="1" dirty="0" smtClean="0">
              <a:solidFill>
                <a:srgbClr val="0000CC"/>
              </a:solidFill>
              <a:latin typeface="+mn-lt"/>
              <a:cs typeface="+mn-cs"/>
            </a:endParaRPr>
          </a:p>
          <a:p>
            <a:r>
              <a:rPr lang="ru-RU" sz="2400" i="1" dirty="0" smtClean="0">
                <a:solidFill>
                  <a:srgbClr val="0000CC"/>
                </a:solidFill>
              </a:rPr>
              <a:t>Вода и воздух, два основных элемента, от которых зависит вся жизнь, стали глобальными мусорными баками.</a:t>
            </a:r>
          </a:p>
          <a:p>
            <a:pPr algn="r"/>
            <a:r>
              <a:rPr lang="ru-RU" sz="2400" i="1" dirty="0" smtClean="0">
                <a:solidFill>
                  <a:srgbClr val="0000CC"/>
                </a:solidFill>
              </a:rPr>
              <a:t>Жак Ив </a:t>
            </a:r>
            <a:r>
              <a:rPr lang="ru-RU" sz="2400" i="1" dirty="0" err="1" smtClean="0">
                <a:solidFill>
                  <a:srgbClr val="0000CC"/>
                </a:solidFill>
              </a:rPr>
              <a:t>Кусто</a:t>
            </a:r>
            <a:endParaRPr lang="ru-RU" sz="2400" i="1" dirty="0" smtClean="0">
              <a:solidFill>
                <a:srgbClr val="0000CC"/>
              </a:solidFill>
            </a:endParaRPr>
          </a:p>
          <a:p>
            <a:endParaRPr lang="ru-RU" sz="2400" i="1" dirty="0" smtClean="0">
              <a:solidFill>
                <a:srgbClr val="0000CC"/>
              </a:solidFill>
            </a:endParaRPr>
          </a:p>
          <a:p>
            <a:r>
              <a:rPr lang="ru-RU" sz="2400" i="1" dirty="0" smtClean="0">
                <a:solidFill>
                  <a:srgbClr val="0000CC"/>
                </a:solidFill>
              </a:rPr>
              <a:t>Воду мы начинаем ценить не раньше, чем высыхает колодец.</a:t>
            </a:r>
          </a:p>
          <a:p>
            <a:pPr algn="r"/>
            <a:r>
              <a:rPr lang="ru-RU" sz="2400" i="1" dirty="0" smtClean="0">
                <a:solidFill>
                  <a:srgbClr val="0000CC"/>
                </a:solidFill>
              </a:rPr>
              <a:t>Томас </a:t>
            </a:r>
            <a:r>
              <a:rPr lang="ru-RU" sz="2400" i="1" dirty="0" err="1" smtClean="0">
                <a:solidFill>
                  <a:srgbClr val="0000CC"/>
                </a:solidFill>
              </a:rPr>
              <a:t>Фуллер</a:t>
            </a:r>
            <a:endParaRPr lang="ru-RU" sz="2400" i="1" dirty="0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 вокруг нас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43600" y="4191000"/>
            <a:ext cx="2590800" cy="24384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кровь 93%</a:t>
            </a:r>
          </a:p>
          <a:p>
            <a:pPr algn="ctr">
              <a:buNone/>
            </a:pPr>
            <a:r>
              <a:rPr lang="ru-RU" dirty="0" smtClean="0"/>
              <a:t>мозг 80%</a:t>
            </a:r>
          </a:p>
          <a:p>
            <a:pPr algn="ctr">
              <a:buNone/>
            </a:pPr>
            <a:r>
              <a:rPr lang="ru-RU" dirty="0" smtClean="0"/>
              <a:t>мышцы 75%</a:t>
            </a:r>
          </a:p>
          <a:p>
            <a:pPr algn="ctr">
              <a:buNone/>
            </a:pPr>
            <a:r>
              <a:rPr lang="ru-RU" dirty="0" smtClean="0"/>
              <a:t>кости 50%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447800"/>
            <a:ext cx="3140242" cy="2743200"/>
          </a:xfrm>
          <a:prstGeom prst="rect">
            <a:avLst/>
          </a:prstGeom>
        </p:spPr>
      </p:pic>
      <p:pic>
        <p:nvPicPr>
          <p:cNvPr id="5" name="Рисунок 4" descr="slide_3.jpg"/>
          <p:cNvPicPr>
            <a:picLocks noChangeAspect="1"/>
          </p:cNvPicPr>
          <p:nvPr/>
        </p:nvPicPr>
        <p:blipFill>
          <a:blip r:embed="rId3" cstate="print"/>
          <a:srcRect t="26667" r="45833"/>
          <a:stretch>
            <a:fillRect/>
          </a:stretch>
        </p:blipFill>
        <p:spPr>
          <a:xfrm>
            <a:off x="381000" y="1447800"/>
            <a:ext cx="4953000" cy="50292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362200" y="3822700"/>
            <a:ext cx="3139966" cy="3035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Карелия – страна тысячей озер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0_a0c50_22c690d7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990600"/>
            <a:ext cx="4113654" cy="2735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65b094518876ed46a22e761607ebfa4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3962400"/>
            <a:ext cx="4114799" cy="2722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639014_mai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9530" y="990600"/>
            <a:ext cx="411627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3873601_larg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3962400"/>
            <a:ext cx="41148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D:\Globex\Шаблоны для PowerPoint\#0033\Components\Screen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457200" y="3200400"/>
            <a:ext cx="4819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Цель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657600"/>
            <a:ext cx="842962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400" dirty="0" smtClean="0"/>
              <a:t>Изучить состояние воды из различных природных источников.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457200" y="1981200"/>
            <a:ext cx="4819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Гипотеза исследования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438400"/>
            <a:ext cx="8429625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400" dirty="0" smtClean="0"/>
              <a:t>Я предполагаю, что воду для питья можно использовать из разных природных источников.</a:t>
            </a:r>
            <a:endParaRPr lang="ru-RU" sz="2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9" name="Рисунок 8" descr="20180923_1141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0"/>
            <a:ext cx="33528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457200" y="4114800"/>
            <a:ext cx="48196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Задачи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4419600"/>
            <a:ext cx="842962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Clr>
                <a:srgbClr val="0066FF"/>
              </a:buClr>
              <a:buFont typeface="Courier New" pitchFamily="49" charset="0"/>
              <a:buChar char="o"/>
            </a:pPr>
            <a:r>
              <a:rPr lang="ru-RU" sz="2400" dirty="0" smtClean="0"/>
              <a:t> провести анализ воды из различных природных источников;</a:t>
            </a:r>
          </a:p>
          <a:p>
            <a:pPr>
              <a:buClr>
                <a:srgbClr val="0066FF"/>
              </a:buClr>
              <a:buFont typeface="Courier New" pitchFamily="49" charset="0"/>
              <a:buChar char="o"/>
            </a:pPr>
            <a:r>
              <a:rPr lang="ru-RU" sz="2400" dirty="0" smtClean="0">
                <a:latin typeface="+mn-lt"/>
                <a:cs typeface="+mn-cs"/>
              </a:rPr>
              <a:t> установить соответствие качества воды санитарным нормам;</a:t>
            </a:r>
          </a:p>
          <a:p>
            <a:pPr>
              <a:buClr>
                <a:srgbClr val="0066FF"/>
              </a:buClr>
              <a:buFont typeface="Courier New" pitchFamily="49" charset="0"/>
              <a:buChar char="o"/>
            </a:pPr>
            <a:r>
              <a:rPr lang="ru-RU" sz="2400" dirty="0" smtClean="0"/>
              <a:t> получить опыт определения экологических критериев состояния воды, степени их загрязнения.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90600" y="152400"/>
            <a:ext cx="464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озеро </a:t>
            </a:r>
            <a:r>
              <a:rPr lang="ru-RU" sz="40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Шариярви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457200" y="5943600"/>
            <a:ext cx="8458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Методы исследования: </a:t>
            </a:r>
            <a:r>
              <a:rPr lang="ru-RU" sz="2800" dirty="0" smtClean="0"/>
              <a:t>физические и химические</a:t>
            </a:r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209800" y="304800"/>
            <a:ext cx="5029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Опытные образцы</a:t>
            </a:r>
            <a:endParaRPr lang="ru-RU" sz="36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9800" y="990600"/>
            <a:ext cx="662463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Я набрала пробы из нескольких источников: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 smtClean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озеро </a:t>
            </a:r>
            <a:r>
              <a:rPr lang="ru-RU" sz="2400" dirty="0" err="1" smtClean="0"/>
              <a:t>Шариярви</a:t>
            </a:r>
            <a:endParaRPr lang="ru-RU" sz="2400" dirty="0" smtClean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ручей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solidFill>
                  <a:srgbClr val="0000CC"/>
                </a:solidFill>
              </a:rPr>
              <a:t>дождевая вода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solidFill>
                  <a:srgbClr val="0000CC"/>
                </a:solidFill>
                <a:latin typeface="+mn-lt"/>
                <a:cs typeface="+mn-cs"/>
              </a:rPr>
              <a:t>родник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>
                <a:latin typeface="+mn-lt"/>
                <a:cs typeface="+mn-cs"/>
              </a:rPr>
              <a:t>болотная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dirty="0" smtClean="0"/>
              <a:t>святая вода*</a:t>
            </a:r>
          </a:p>
        </p:txBody>
      </p:sp>
      <p:pic>
        <p:nvPicPr>
          <p:cNvPr id="7" name="Рисунок 6" descr="20180923_1141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105400" y="2209800"/>
            <a:ext cx="42672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00400" y="6019800"/>
            <a:ext cx="4038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66FF"/>
              </a:buClr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Дистиллированная вода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1752600"/>
            <a:ext cx="167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6000" b="1" baseline="-25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endParaRPr lang="ru-RU" sz="6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 descr="water molecle 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52600" y="4800600"/>
            <a:ext cx="2030242" cy="1905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57400" y="152400"/>
            <a:ext cx="7086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Опыт 1</a:t>
            </a:r>
          </a:p>
          <a:p>
            <a:r>
              <a:rPr lang="ru-RU" sz="2400" b="1" dirty="0" smtClean="0">
                <a:solidFill>
                  <a:srgbClr val="0066FF"/>
                </a:solidFill>
                <a:latin typeface="Calibri" pitchFamily="34" charset="0"/>
              </a:rPr>
              <a:t>фильтруем</a:t>
            </a:r>
            <a:endParaRPr lang="ru-RU" sz="24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09800" y="1295400"/>
            <a:ext cx="655320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dirty="0" smtClean="0">
                <a:solidFill>
                  <a:srgbClr val="0066FF"/>
                </a:solidFill>
              </a:rPr>
              <a:t>озеро </a:t>
            </a:r>
            <a:r>
              <a:rPr lang="ru-RU" sz="2800" dirty="0" err="1" smtClean="0">
                <a:solidFill>
                  <a:srgbClr val="0066FF"/>
                </a:solidFill>
              </a:rPr>
              <a:t>Шариярви</a:t>
            </a:r>
            <a:r>
              <a:rPr lang="ru-RU" sz="2800" dirty="0" smtClean="0">
                <a:solidFill>
                  <a:srgbClr val="0066FF"/>
                </a:solidFill>
              </a:rPr>
              <a:t> – фильтр чистый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u="sng" dirty="0" smtClean="0">
                <a:latin typeface="+mn-lt"/>
                <a:cs typeface="+mn-cs"/>
              </a:rPr>
              <a:t>ручей</a:t>
            </a:r>
            <a:r>
              <a:rPr lang="ru-RU" sz="2800" dirty="0" smtClean="0">
                <a:latin typeface="+mn-lt"/>
                <a:cs typeface="+mn-cs"/>
              </a:rPr>
              <a:t> – наличие твердых примесей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dirty="0" smtClean="0">
                <a:solidFill>
                  <a:srgbClr val="0066FF"/>
                </a:solidFill>
              </a:rPr>
              <a:t>дождевая вода – фильтр чистый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u="sng" dirty="0" smtClean="0">
                <a:latin typeface="+mn-lt"/>
                <a:cs typeface="+mn-cs"/>
              </a:rPr>
              <a:t>родник</a:t>
            </a:r>
            <a:r>
              <a:rPr lang="ru-RU" sz="2800" dirty="0" smtClean="0">
                <a:latin typeface="+mn-lt"/>
                <a:cs typeface="+mn-cs"/>
              </a:rPr>
              <a:t> – наличие чёрных ворсинок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u="sng" dirty="0" smtClean="0">
                <a:latin typeface="+mn-lt"/>
                <a:cs typeface="+mn-cs"/>
              </a:rPr>
              <a:t>болотная</a:t>
            </a:r>
            <a:r>
              <a:rPr lang="ru-RU" sz="2800" dirty="0" smtClean="0">
                <a:latin typeface="+mn-lt"/>
                <a:cs typeface="+mn-cs"/>
              </a:rPr>
              <a:t> – </a:t>
            </a:r>
            <a:r>
              <a:rPr lang="ru-RU" sz="2800" dirty="0" smtClean="0"/>
              <a:t>наличие крупных чёрных крупинок (взвесей)</a:t>
            </a:r>
            <a:endParaRPr lang="ru-RU" sz="2800" dirty="0" smtClean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800" u="sng" dirty="0" smtClean="0"/>
              <a:t>святая вода</a:t>
            </a:r>
            <a:r>
              <a:rPr lang="ru-RU" sz="2800" dirty="0" smtClean="0"/>
              <a:t> – наличие ворсинок чёрного и коричневого цвета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20181010_1359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1952625" y="2238375"/>
            <a:ext cx="3886200" cy="2914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286000" y="5867400"/>
            <a:ext cx="6705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/>
              <a:t>Вывод: все образцы, кроме </a:t>
            </a:r>
            <a:r>
              <a:rPr lang="ru-RU" sz="2400" b="1" dirty="0" smtClean="0">
                <a:solidFill>
                  <a:srgbClr val="0000CC"/>
                </a:solidFill>
              </a:rPr>
              <a:t>болотной воды </a:t>
            </a:r>
            <a:r>
              <a:rPr lang="ru-RU" sz="2400" dirty="0" smtClean="0"/>
              <a:t>на границе между кислой и нейтральной средой.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33600" y="1143000"/>
            <a:ext cx="66246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err="1" smtClean="0"/>
              <a:t>рН</a:t>
            </a:r>
            <a:r>
              <a:rPr lang="ru-RU" sz="2400" dirty="0" smtClean="0"/>
              <a:t> – это показатель среды</a:t>
            </a:r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57400" y="152400"/>
            <a:ext cx="7086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Опыт 2</a:t>
            </a:r>
          </a:p>
          <a:p>
            <a:r>
              <a:rPr lang="ru-RU" sz="2400" b="1" dirty="0" smtClean="0">
                <a:solidFill>
                  <a:srgbClr val="0066FF"/>
                </a:solidFill>
                <a:latin typeface="Calibri" pitchFamily="34" charset="0"/>
              </a:rPr>
              <a:t>определяем </a:t>
            </a:r>
            <a:r>
              <a:rPr lang="ru-RU" sz="2400" b="1" dirty="0" err="1" smtClean="0">
                <a:solidFill>
                  <a:srgbClr val="0066FF"/>
                </a:solidFill>
                <a:latin typeface="Calibri" pitchFamily="34" charset="0"/>
              </a:rPr>
              <a:t>рН-среду</a:t>
            </a:r>
            <a:r>
              <a:rPr lang="ru-RU" sz="2400" b="1" dirty="0" smtClean="0">
                <a:solidFill>
                  <a:srgbClr val="0066FF"/>
                </a:solidFill>
                <a:latin typeface="Calibri" pitchFamily="34" charset="0"/>
              </a:rPr>
              <a:t> при помощи индикатора</a:t>
            </a:r>
            <a:endParaRPr lang="ru-RU" sz="24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pic>
        <p:nvPicPr>
          <p:cNvPr id="14" name="Рисунок 13" descr="83b5926d-bd87-4bb1-b3c6-4c16596aa794.JPG"/>
          <p:cNvPicPr>
            <a:picLocks noChangeAspect="1"/>
          </p:cNvPicPr>
          <p:nvPr/>
        </p:nvPicPr>
        <p:blipFill>
          <a:blip r:embed="rId5" cstate="print"/>
          <a:srcRect l="54445" t="33333" r="3333" b="35556"/>
          <a:stretch>
            <a:fillRect/>
          </a:stretch>
        </p:blipFill>
        <p:spPr>
          <a:xfrm>
            <a:off x="5638800" y="1600200"/>
            <a:ext cx="2895600" cy="21336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410200" y="37338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кислая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62800" y="37338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</a:rPr>
              <a:t>щелочная</a:t>
            </a:r>
            <a:endParaRPr lang="ru-RU" sz="2800" b="1" dirty="0">
              <a:solidFill>
                <a:srgbClr val="003300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 flipH="1" flipV="1">
            <a:off x="5867400" y="3352800"/>
            <a:ext cx="1905000" cy="76200"/>
          </a:xfrm>
          <a:prstGeom prst="straightConnector1">
            <a:avLst/>
          </a:prstGeom>
          <a:ln w="254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867400" y="419100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BC8F00"/>
                </a:solidFill>
              </a:rPr>
              <a:t>нейтральная</a:t>
            </a:r>
            <a:endParaRPr lang="ru-RU" sz="2800" b="1" dirty="0">
              <a:solidFill>
                <a:srgbClr val="BC8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7400" y="3810000"/>
            <a:ext cx="3352800" cy="1938992"/>
          </a:xfrm>
          <a:prstGeom prst="rect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000" dirty="0" smtClean="0"/>
              <a:t>озеро </a:t>
            </a:r>
            <a:r>
              <a:rPr lang="ru-RU" sz="2000" dirty="0" err="1" smtClean="0"/>
              <a:t>Шариярви</a:t>
            </a:r>
            <a:r>
              <a:rPr lang="ru-RU" sz="2000" dirty="0" smtClean="0"/>
              <a:t> = 6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000" dirty="0" smtClean="0">
                <a:latin typeface="+mn-lt"/>
                <a:cs typeface="+mn-cs"/>
              </a:rPr>
              <a:t>ручей = 6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000" dirty="0" smtClean="0"/>
              <a:t>дождевая вода = 6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000" dirty="0" smtClean="0">
                <a:latin typeface="+mn-lt"/>
                <a:cs typeface="+mn-cs"/>
              </a:rPr>
              <a:t>родник = 6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000" dirty="0" smtClean="0">
                <a:latin typeface="+mn-lt"/>
                <a:cs typeface="+mn-cs"/>
              </a:rPr>
              <a:t>болотная = 4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000" dirty="0" smtClean="0"/>
              <a:t>святая вода = 6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 uiExpand="1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Globex\Шаблоны для PowerPoint\#0033\Components\Screen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2057400" y="152400"/>
            <a:ext cx="7086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66FF"/>
                </a:solidFill>
                <a:latin typeface="Calibri" pitchFamily="34" charset="0"/>
              </a:rPr>
              <a:t>Опыт 3</a:t>
            </a:r>
          </a:p>
          <a:p>
            <a:r>
              <a:rPr lang="ru-RU" sz="2400" b="1" dirty="0" smtClean="0">
                <a:solidFill>
                  <a:srgbClr val="0066FF"/>
                </a:solidFill>
                <a:latin typeface="Calibri" pitchFamily="34" charset="0"/>
              </a:rPr>
              <a:t>определяем </a:t>
            </a:r>
            <a:r>
              <a:rPr lang="ru-RU" sz="2400" b="1" dirty="0" err="1" smtClean="0">
                <a:solidFill>
                  <a:srgbClr val="0066FF"/>
                </a:solidFill>
                <a:latin typeface="Calibri" pitchFamily="34" charset="0"/>
              </a:rPr>
              <a:t>рН-среду</a:t>
            </a:r>
            <a:r>
              <a:rPr lang="ru-RU" sz="2400" b="1" dirty="0" smtClean="0">
                <a:solidFill>
                  <a:srgbClr val="0066FF"/>
                </a:solidFill>
                <a:latin typeface="Calibri" pitchFamily="34" charset="0"/>
              </a:rPr>
              <a:t> на </a:t>
            </a:r>
            <a:r>
              <a:rPr lang="en-US" sz="2400" b="1" dirty="0" smtClean="0">
                <a:solidFill>
                  <a:srgbClr val="0066FF"/>
                </a:solidFill>
                <a:latin typeface="Calibri" pitchFamily="34" charset="0"/>
              </a:rPr>
              <a:t>L-micro</a:t>
            </a:r>
            <a:endParaRPr lang="ru-RU" sz="2400" b="1" dirty="0">
              <a:solidFill>
                <a:srgbClr val="0066FF"/>
              </a:solidFill>
              <a:latin typeface="Calibri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95400"/>
            <a:ext cx="284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600200" y="175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</a:rPr>
              <a:t>болото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" name="Picture 3" descr="G:\Проект Насонкова вода\Новая папка\2 озеро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1295400"/>
            <a:ext cx="2819400" cy="21145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495800" y="1752600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</a:rPr>
              <a:t>озеро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28" name="Picture 4" descr="G:\Проект Насонкова вода\Новая папка\3 дождевая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1295400"/>
            <a:ext cx="2819400" cy="211455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239000" y="17526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</a:rPr>
              <a:t>дождевая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29" name="Picture 5" descr="G:\Проект Насонкова вода\Новая папка\4 ручей.bm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3733800"/>
            <a:ext cx="2819400" cy="21145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95400" y="41910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</a:rPr>
              <a:t>ручей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30" name="Picture 6" descr="G:\Проект Насонкова вода\Новая папка\5 родник.bmp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24200" y="3733800"/>
            <a:ext cx="2819400" cy="211455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267200" y="41910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</a:rPr>
              <a:t>родник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31" name="Picture 7" descr="G:\Проект Насонкова вода\Новая папка\6 святая.bmp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0" y="3733800"/>
            <a:ext cx="2819400" cy="211455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7239000" y="4191000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bg1"/>
                </a:solidFill>
              </a:rPr>
              <a:t>святая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932</TotalTime>
  <Words>589</Words>
  <Application>Microsoft Office PowerPoint</Application>
  <PresentationFormat>Экран (4:3)</PresentationFormat>
  <Paragraphs>150</Paragraphs>
  <Slides>16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Слайд 1</vt:lpstr>
      <vt:lpstr>Слайд 2</vt:lpstr>
      <vt:lpstr>Вода вокруг нас</vt:lpstr>
      <vt:lpstr>Карелия – страна тысячей озер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Список литературы: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WORK</cp:lastModifiedBy>
  <cp:revision>152</cp:revision>
  <dcterms:modified xsi:type="dcterms:W3CDTF">2019-02-03T13:09:27Z</dcterms:modified>
</cp:coreProperties>
</file>