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91" r:id="rId6"/>
    <p:sldId id="261" r:id="rId7"/>
    <p:sldId id="293" r:id="rId8"/>
    <p:sldId id="296" r:id="rId9"/>
    <p:sldId id="295" r:id="rId10"/>
    <p:sldId id="294" r:id="rId11"/>
    <p:sldId id="297" r:id="rId12"/>
    <p:sldId id="262" r:id="rId13"/>
    <p:sldId id="263" r:id="rId14"/>
    <p:sldId id="298" r:id="rId15"/>
    <p:sldId id="265" r:id="rId16"/>
    <p:sldId id="286" r:id="rId17"/>
    <p:sldId id="288" r:id="rId18"/>
    <p:sldId id="290" r:id="rId19"/>
    <p:sldId id="289" r:id="rId20"/>
    <p:sldId id="30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66"/>
    <a:srgbClr val="000099"/>
    <a:srgbClr val="CC0000"/>
    <a:srgbClr val="FBCDA7"/>
    <a:srgbClr val="FCDBC0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E0D70-C9E3-4C13-B1A2-70D22828702E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A9E70-FF6B-4AE9-9EFD-31399E5E7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286124"/>
            <a:ext cx="7358063" cy="1214446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ru-RU" sz="54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Школьная республика</a:t>
            </a:r>
            <a:br>
              <a:rPr lang="ru-RU" sz="54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5400" kern="10" dirty="0" err="1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Костомукшата</a:t>
            </a:r>
            <a:endParaRPr lang="ru-RU" sz="5400" kern="10" dirty="0">
              <a:ln w="952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МБОУ  КГО «Гимназия»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500594"/>
          </a:xfrm>
        </p:spPr>
        <p:txBody>
          <a:bodyPr/>
          <a:lstStyle/>
          <a:p>
            <a:pPr marL="514350" lvl="0" indent="-514350">
              <a:buNone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          </a:t>
            </a:r>
            <a:r>
              <a:rPr lang="ru-RU" b="1" i="1" u="sng" dirty="0" smtClean="0">
                <a:solidFill>
                  <a:srgbClr val="990033"/>
                </a:solidFill>
                <a:latin typeface="+mj-lt"/>
              </a:rPr>
              <a:t>Управление «Информация»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</a:rPr>
              <a:t>Отвечает за подборку новостей своего класса </a:t>
            </a:r>
          </a:p>
          <a:p>
            <a:pPr marL="514350" lvl="0" indent="-51435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 для школьного сайта (1 раз в  2 недели).</a:t>
            </a:r>
          </a:p>
          <a:p>
            <a:pPr marL="514350" lvl="0" indent="-51435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2.	Вместе со своей командой ведет рубрики :</a:t>
            </a:r>
          </a:p>
          <a:p>
            <a:pPr marL="514350" lvl="0" indent="-51435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«Наши достижения», «Наши увлечения», </a:t>
            </a:r>
          </a:p>
          <a:p>
            <a:pPr marL="514350" lvl="0" indent="-51435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«Смешинки на уроках», «Так нельзя!».</a:t>
            </a:r>
          </a:p>
          <a:p>
            <a:pPr marL="514350" lvl="0" indent="-51435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3.	Выпуск стенгазет.</a:t>
            </a:r>
          </a:p>
          <a:p>
            <a:pPr marL="514350" lvl="0" indent="-51435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4.	Отвечает за различные объявления.</a:t>
            </a:r>
          </a:p>
          <a:p>
            <a:pPr marL="514350" lvl="0" indent="-51435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5.	Следит за информацией в классных уголках.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8" name="Picture 2" descr="\\Server\учителя\Общая папка\Администрация\Тагакова Е.В\Самоуправление\картинки для экрана\информация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214554"/>
            <a:ext cx="2786050" cy="1836006"/>
          </a:xfrm>
          <a:prstGeom prst="rect">
            <a:avLst/>
          </a:prstGeom>
          <a:noFill/>
        </p:spPr>
      </p:pic>
      <p:pic>
        <p:nvPicPr>
          <p:cNvPr id="9" name="Picture 4" descr="\\Server\учителя\Общая папка\Администрация\Тагакова Е.В\Самоуправление\картинки для экрана\информация\cartoon-photo-journalist-came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000504"/>
            <a:ext cx="2143108" cy="214310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500594"/>
          </a:xfrm>
        </p:spPr>
        <p:txBody>
          <a:bodyPr/>
          <a:lstStyle/>
          <a:p>
            <a:pPr marL="514350" lvl="0" indent="-514350">
              <a:buNone/>
            </a:pP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           </a:t>
            </a:r>
            <a:r>
              <a:rPr lang="ru-RU" b="1" i="1" u="sng" dirty="0" smtClean="0">
                <a:solidFill>
                  <a:srgbClr val="990033"/>
                </a:solidFill>
                <a:latin typeface="+mj-lt"/>
              </a:rPr>
              <a:t>Управление «Дисциплина и порядок»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5" name="Picture 3" descr="\\server\Учителя\Общая папка\Администрация\Леушева\Самоуправление Респ Костомукшата\дисциплина и порядок\in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357430"/>
            <a:ext cx="1414456" cy="1839943"/>
          </a:xfrm>
          <a:prstGeom prst="rect">
            <a:avLst/>
          </a:prstGeom>
          <a:noFill/>
        </p:spPr>
      </p:pic>
      <p:pic>
        <p:nvPicPr>
          <p:cNvPr id="6" name="Picture 2" descr="\\server\Учителя\Общая папка\Администрация\Леушева\Самоуправление Респ Костомукшата\дисциплина и порядок\school-clean-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429132"/>
            <a:ext cx="1682744" cy="16827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2357430"/>
            <a:ext cx="628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Соблюдение правопорядка в классе.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Привлечение и активная агитация детей в  различные кружки и на мероприятия в классе.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Организует и ведет график дежурства по школе и в классе.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Распределяет учащихся по постам дежурства и заблаговременно предупреждает их об этом.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Подводят итоги дежурства по школе и выпускают  информационный лист «Молния».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Подводят итоги на школьном стенде.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6615130" cy="5768997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>
                <a:solidFill>
                  <a:srgbClr val="7030A0"/>
                </a:solidFill>
              </a:rPr>
              <a:t>		</a:t>
            </a:r>
            <a:r>
              <a:rPr lang="ru-RU" b="1" i="1" dirty="0" smtClean="0">
                <a:solidFill>
                  <a:srgbClr val="990033"/>
                </a:solidFill>
                <a:latin typeface="+mj-lt"/>
              </a:rPr>
              <a:t>Результативность:</a:t>
            </a:r>
            <a:endParaRPr lang="ru-RU" b="1" i="1" dirty="0" smtClean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		</a:t>
            </a:r>
            <a:r>
              <a:rPr lang="ru-RU" sz="2600" i="1" dirty="0" smtClean="0">
                <a:solidFill>
                  <a:srgbClr val="002060"/>
                </a:solidFill>
              </a:rPr>
              <a:t>Действует система чередования поручений, чтобы каждый ученик попробовал себя, свои силы и возможности в различных ролях и видах деятельности. Смена поручений с обязательным подведением итогов коллективного и индивидуального их выполнения происходит на классном собрании один раз в 3 месяца. На нем дети учатся анализировать и оценивать работу друг друга и свою собственную.</a:t>
            </a:r>
          </a:p>
          <a:p>
            <a:endParaRPr lang="ru-RU" sz="2400" dirty="0"/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prstTxWarp prst="textInflateBottom">
              <a:avLst/>
            </a:prstTxWarp>
          </a:bodyPr>
          <a:lstStyle/>
          <a:p>
            <a:pPr algn="ctr">
              <a:buNone/>
            </a:pPr>
            <a:endParaRPr lang="ru-RU" sz="5400" dirty="0" smtClean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990033"/>
                </a:solidFill>
              </a:rPr>
              <a:t>Выборы главы Республики </a:t>
            </a:r>
            <a:r>
              <a:rPr lang="ru-RU" sz="5400" b="1" i="1" dirty="0" smtClean="0">
                <a:solidFill>
                  <a:srgbClr val="990033"/>
                </a:solidFill>
              </a:rPr>
              <a:t>Костомукшата</a:t>
            </a:r>
            <a:endParaRPr lang="ru-RU" sz="5400" b="1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357718"/>
          </a:xfrm>
        </p:spPr>
        <p:txBody>
          <a:bodyPr/>
          <a:lstStyle/>
          <a:p>
            <a:pPr marL="514350" lvl="0" indent="-514350">
              <a:buNone/>
            </a:pPr>
            <a:r>
              <a:rPr lang="ru-RU" b="1" i="1" dirty="0" smtClean="0">
                <a:solidFill>
                  <a:srgbClr val="990033"/>
                </a:solidFill>
                <a:latin typeface="+mj-lt"/>
              </a:rPr>
              <a:t>           </a:t>
            </a:r>
            <a:r>
              <a:rPr lang="ru-RU" b="1" i="1" kern="10" dirty="0" smtClean="0">
                <a:ln w="28575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00B0F0"/>
                </a:solidFill>
                <a:effectLst>
                  <a:outerShdw dist="80322" dir="4293903" algn="ctr" rotWithShape="0">
                    <a:srgbClr val="868686"/>
                  </a:outerShdw>
                </a:effectLst>
                <a:latin typeface="Arial"/>
                <a:cs typeface="Arial"/>
              </a:rPr>
              <a:t>   </a:t>
            </a:r>
            <a:r>
              <a:rPr lang="ru-RU" sz="3400" i="1" kern="10" dirty="0" smtClean="0">
                <a:ln w="28575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00B0F0"/>
                </a:solidFill>
                <a:effectLst>
                  <a:outerShdw dist="80322" dir="4293903" algn="ctr" rotWithShape="0">
                    <a:srgbClr val="868686"/>
                  </a:outerShdw>
                </a:effectLst>
                <a:latin typeface="+mj-lt"/>
                <a:cs typeface="Arial"/>
              </a:rPr>
              <a:t>Памятка Главы Республики</a:t>
            </a:r>
            <a:endParaRPr lang="ru-RU" sz="3400" b="1" i="1" u="sng" dirty="0" smtClean="0">
              <a:solidFill>
                <a:srgbClr val="990033"/>
              </a:solidFill>
              <a:latin typeface="+mj-lt"/>
            </a:endParaRPr>
          </a:p>
          <a:p>
            <a:pPr marL="514350" lvl="0" indent="-514350">
              <a:buNone/>
            </a:pPr>
            <a:endParaRPr lang="ru-RU" b="1" i="1" u="sng" dirty="0" smtClean="0">
              <a:solidFill>
                <a:srgbClr val="990033"/>
              </a:solidFill>
              <a:latin typeface="+mj-lt"/>
            </a:endParaRP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5720" y="2571744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Представляет интересы учащихся;</a:t>
            </a:r>
          </a:p>
          <a:p>
            <a:pPr marL="0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Соблюдает Устав Гимназии, не нарушает правил поведения в школе;</a:t>
            </a:r>
          </a:p>
          <a:p>
            <a:pPr marL="0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Участвует в выработке и принятии школьных «Законов», Положений, в управлении школьными делами открыто выражает свое мнение;</a:t>
            </a:r>
          </a:p>
          <a:p>
            <a:pPr marL="0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Вносит свой вклад в развитие школьного самоуправления, активно участвует во всех школьных мероприятиях;</a:t>
            </a:r>
          </a:p>
          <a:p>
            <a:pPr marL="0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Заботится об авторитете ученического самоуправления, подчиняется решениям советников, добросовестно относится ко всем поручениям;</a:t>
            </a:r>
          </a:p>
          <a:p>
            <a:pPr marL="0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Анализирует деятельность школьного ученического самоуправления;</a:t>
            </a:r>
          </a:p>
          <a:p>
            <a:pPr marL="0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Является официальным лицом, представляющим Начальную школу  на всех мероприятиях;</a:t>
            </a:r>
          </a:p>
          <a:p>
            <a:pPr marL="0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Контролирует выполнение поручений.</a:t>
            </a: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400" i="1" kern="10" dirty="0" smtClean="0">
                <a:ln w="28575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00B0F0"/>
                </a:solidFill>
                <a:effectLst>
                  <a:outerShdw dist="80322" dir="4293903" algn="ctr" rotWithShape="0">
                    <a:srgbClr val="868686"/>
                  </a:outerShdw>
                </a:effectLst>
                <a:cs typeface="Arial"/>
              </a:rPr>
              <a:t>     Клятва Главы Республики</a:t>
            </a:r>
            <a:endParaRPr lang="ru-RU" sz="3400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329378" cy="4525963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Я, ФИО, вступая в должность Главы  Республики Костомукшата торжественно клянусь: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Знать и выполнять Устав ШР;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Быть примером везде и во всем;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Пользуясь доверием ребят, отстаивать их интересы, защищать их права;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Быть организатором добрых интересных дел;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Вести пропаганду Здорового образа жизни;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Если не справлюсь со своими обязанностями, соглашусь с перевыборами.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1430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785927"/>
            <a:ext cx="8072494" cy="314327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71679"/>
            <a:ext cx="8286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+mj-lt"/>
              </a:rPr>
              <a:t>Конкурс в начальной школе  «Чудо – город </a:t>
            </a:r>
            <a:r>
              <a:rPr lang="ru-RU" sz="2300" b="1" dirty="0" smtClean="0">
                <a:solidFill>
                  <a:srgbClr val="002060"/>
                </a:solidFill>
                <a:latin typeface="+mj-lt"/>
              </a:rPr>
              <a:t>201</a:t>
            </a:r>
            <a:r>
              <a:rPr lang="en-US" sz="2300" b="1" dirty="0" smtClean="0">
                <a:solidFill>
                  <a:srgbClr val="002060"/>
                </a:solidFill>
                <a:latin typeface="+mj-lt"/>
              </a:rPr>
              <a:t>...</a:t>
            </a:r>
            <a:r>
              <a:rPr lang="ru-RU" sz="23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2300" dirty="0" smtClean="0">
              <a:solidFill>
                <a:srgbClr val="002060"/>
              </a:solidFill>
              <a:latin typeface="+mj-lt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atin typeface="+mj-lt"/>
              </a:rPr>
              <a:t>             </a:t>
            </a:r>
            <a:r>
              <a:rPr lang="ru-RU" sz="1600" b="1" dirty="0" smtClean="0">
                <a:solidFill>
                  <a:srgbClr val="990033"/>
                </a:solidFill>
                <a:latin typeface="+mj-lt"/>
              </a:rPr>
              <a:t>Ч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итай,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 smtClean="0">
                <a:latin typeface="+mj-lt"/>
              </a:rPr>
              <a:t>               </a:t>
            </a:r>
            <a:r>
              <a:rPr lang="ru-RU" sz="1600" b="1" dirty="0" smtClean="0">
                <a:solidFill>
                  <a:srgbClr val="990033"/>
                </a:solidFill>
                <a:latin typeface="+mj-lt"/>
              </a:rPr>
              <a:t>У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знавай</a:t>
            </a:r>
            <a:r>
              <a:rPr lang="ru-RU" sz="1600" dirty="0" smtClean="0">
                <a:latin typeface="+mj-lt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990033"/>
                </a:solidFill>
                <a:latin typeface="+mj-lt"/>
              </a:rPr>
              <a:t>               Д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обивайся,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990033"/>
                </a:solidFill>
                <a:latin typeface="+mj-lt"/>
              </a:rPr>
              <a:t>               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тдыхай!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 smtClean="0">
                <a:latin typeface="+mj-lt"/>
              </a:rPr>
              <a:t>   </a:t>
            </a:r>
            <a:r>
              <a:rPr lang="ru-RU" sz="1600" b="1" dirty="0" smtClean="0">
                <a:solidFill>
                  <a:srgbClr val="990033"/>
                </a:solidFill>
                <a:latin typeface="+mj-lt"/>
              </a:rPr>
              <a:t>Девиз конкурса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: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     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Супер класс!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    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Супер мы!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   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Супер я и Супер ты!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		     Соревноваться  классно!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                                           Это не напрасно!</a:t>
            </a:r>
          </a:p>
          <a:p>
            <a:pPr marL="0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71488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1.Общие положения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1.1 Конкурс «Чудо-город» (далее – конкурс) – форма организации общеобразовательного и воспитательного процесса, направленная на дополнительное образование и воспитание учащихся, на развитие их творческого потенциала и гражданской активности.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1.2 Школьный конкурс «Чудо-город» проводится методическими объединениями учителей начальных классов и педагогами дополнительного образования МБОУ КГО «Гимназия». </a:t>
            </a:r>
          </a:p>
        </p:txBody>
      </p:sp>
      <p:pic>
        <p:nvPicPr>
          <p:cNvPr id="1026" name="Picture 2" descr="C:\Documents and Settings\vv.leusheva\Мои документы\Самоуправление республикой Костомукшата\DSC_0989.JPG"/>
          <p:cNvPicPr>
            <a:picLocks noChangeAspect="1" noChangeArrowheads="1"/>
          </p:cNvPicPr>
          <p:nvPr/>
        </p:nvPicPr>
        <p:blipFill>
          <a:blip r:embed="rId2" cstate="print"/>
          <a:srcRect l="2233" t="6670" b="3282"/>
          <a:stretch>
            <a:fillRect/>
          </a:stretch>
        </p:blipFill>
        <p:spPr bwMode="auto">
          <a:xfrm>
            <a:off x="5572132" y="2632458"/>
            <a:ext cx="2770815" cy="17085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90" y="4286256"/>
            <a:ext cx="3786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990033"/>
                </a:solidFill>
                <a:latin typeface="+mj-lt"/>
              </a:rPr>
              <a:t>       </a:t>
            </a:r>
            <a:r>
              <a:rPr lang="ru-RU" sz="1300" b="1" dirty="0" smtClean="0">
                <a:solidFill>
                  <a:srgbClr val="002060"/>
                </a:solidFill>
                <a:latin typeface="+mj-lt"/>
              </a:rPr>
              <a:t>Первые Победители  конкурса 2016 года –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+mj-lt"/>
              </a:rPr>
              <a:t> 4А класс  (</a:t>
            </a:r>
            <a:r>
              <a:rPr lang="ru-RU" sz="1300" b="1" dirty="0" err="1" smtClean="0">
                <a:solidFill>
                  <a:srgbClr val="002060"/>
                </a:solidFill>
                <a:latin typeface="+mj-lt"/>
              </a:rPr>
              <a:t>кл</a:t>
            </a:r>
            <a:r>
              <a:rPr lang="ru-RU" sz="1300" b="1" dirty="0" smtClean="0">
                <a:solidFill>
                  <a:srgbClr val="002060"/>
                </a:solidFill>
                <a:latin typeface="+mj-lt"/>
              </a:rPr>
              <a:t>. руководитель Горт Е.А.)</a:t>
            </a:r>
            <a:endParaRPr lang="ru-RU" sz="13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1430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8072494" cy="4714908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1.3 Целью конкурса является выявление лучшего класса, в котором создана благоприятная атмосфера для развития личности ученика и успешной работы педагога.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1.4 Задачи конкурса: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утверждение активной жизненной позиции учащихся;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развитие классного и школьного ученического самоуправления;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повышение престижа знаний, интеллектуального и творческого потенциала учащихся;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стимулирование активов классов к реализации творческого подхода в работе и учебе.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1.5. Организаторами конкурса является творческая группа в составе: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педагог-организатор   Леушева В.В..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социальный педагог </a:t>
            </a:r>
            <a:r>
              <a:rPr lang="ru-RU" sz="1600" dirty="0" err="1" smtClean="0">
                <a:solidFill>
                  <a:srgbClr val="002060"/>
                </a:solidFill>
              </a:rPr>
              <a:t>Тагакова</a:t>
            </a:r>
            <a:r>
              <a:rPr lang="ru-RU" sz="1600" dirty="0" smtClean="0">
                <a:solidFill>
                  <a:srgbClr val="002060"/>
                </a:solidFill>
              </a:rPr>
              <a:t> Е.В.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руководитель МО учителей начальных классов Моккиева О.И.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1.6. Участники конкурса: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 конкурсе «Чудо город» принимают участие классные коллективы 1-4 классов при поддержке классных руководителей и родителей.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2.Условия проведения конкурса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2.1. Конкурс проводится с 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1</a:t>
            </a:r>
            <a:r>
              <a:rPr lang="en-US" sz="1600" dirty="0" smtClean="0">
                <a:solidFill>
                  <a:srgbClr val="002060"/>
                </a:solidFill>
              </a:rPr>
              <a:t>0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сентября </a:t>
            </a:r>
            <a:r>
              <a:rPr lang="ru-RU" sz="1600" dirty="0" smtClean="0">
                <a:solidFill>
                  <a:srgbClr val="002060"/>
                </a:solidFill>
              </a:rPr>
              <a:t>201</a:t>
            </a:r>
            <a:r>
              <a:rPr lang="en-US" sz="1600" dirty="0" smtClean="0">
                <a:solidFill>
                  <a:srgbClr val="002060"/>
                </a:solidFill>
              </a:rPr>
              <a:t>8</a:t>
            </a:r>
            <a:r>
              <a:rPr lang="ru-RU" sz="1600" dirty="0" smtClean="0">
                <a:solidFill>
                  <a:srgbClr val="002060"/>
                </a:solidFill>
              </a:rPr>
              <a:t>г</a:t>
            </a:r>
            <a:r>
              <a:rPr lang="ru-RU" sz="1600" dirty="0" smtClean="0">
                <a:solidFill>
                  <a:srgbClr val="002060"/>
                </a:solidFill>
              </a:rPr>
              <a:t>. по  </a:t>
            </a:r>
            <a:r>
              <a:rPr lang="ru-RU" sz="1600" dirty="0" smtClean="0">
                <a:solidFill>
                  <a:srgbClr val="002060"/>
                </a:solidFill>
              </a:rPr>
              <a:t>1</a:t>
            </a:r>
            <a:r>
              <a:rPr lang="en-US" sz="1600" dirty="0" smtClean="0">
                <a:solidFill>
                  <a:srgbClr val="002060"/>
                </a:solidFill>
              </a:rPr>
              <a:t>7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мая </a:t>
            </a:r>
            <a:r>
              <a:rPr lang="ru-RU" sz="1600" dirty="0" smtClean="0">
                <a:solidFill>
                  <a:srgbClr val="002060"/>
                </a:solidFill>
              </a:rPr>
              <a:t>201</a:t>
            </a:r>
            <a:r>
              <a:rPr lang="en-US" sz="1600" dirty="0" smtClean="0">
                <a:solidFill>
                  <a:srgbClr val="002060"/>
                </a:solidFill>
              </a:rPr>
              <a:t>9</a:t>
            </a:r>
            <a:r>
              <a:rPr lang="ru-RU" sz="1600" dirty="0" smtClean="0">
                <a:solidFill>
                  <a:srgbClr val="002060"/>
                </a:solidFill>
              </a:rPr>
              <a:t>г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2.2. </a:t>
            </a:r>
            <a:r>
              <a:rPr lang="ru-RU" sz="1600" b="1" dirty="0" smtClean="0">
                <a:solidFill>
                  <a:srgbClr val="002060"/>
                </a:solidFill>
              </a:rPr>
              <a:t>Итоги конкурса подводятся каждый месяц по следующим критериям:</a:t>
            </a:r>
          </a:p>
          <a:p>
            <a:pPr marL="0"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1430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785926"/>
            <a:ext cx="8072494" cy="4525963"/>
          </a:xfrm>
        </p:spPr>
        <p:txBody>
          <a:bodyPr/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Показатели класса в учебной деятельности (средний балл оценок учеников класса за месяц)</a:t>
            </a:r>
          </a:p>
          <a:p>
            <a:pPr lvl="0"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Активность учеников класса в общешкольных мероприятиях (оценивается в баллах):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участие в мероприятиях или помощь в организации - 5 баллов;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не участие в мероприятиях - 0 баллов</a:t>
            </a:r>
          </a:p>
          <a:p>
            <a:pPr lvl="0"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Активность учеников класса в городских и республиканских мероприятиях (оценивается в баллах)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участие в мероприятиях или помощь в организации - 5 баллов;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не участие в мероприятиях - 0 баллов</a:t>
            </a:r>
          </a:p>
          <a:p>
            <a:pPr lvl="0"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Поведение учащихся класса в школе: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отсутствие замечаний по поведению у всего класса в течение месяца— 5 баллов;</a:t>
            </a:r>
          </a:p>
          <a:p>
            <a:pPr marL="0" lv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замечания в течение месяца — 0 баллов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Соблюдение гигиенических требований: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отсутствие замечаний у всего класса в течение месяца— 5 баллов;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замечания в течение месяца — 0  баллов</a:t>
            </a:r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1430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071678"/>
            <a:ext cx="8072494" cy="4429156"/>
          </a:xfrm>
        </p:spPr>
        <p:txBody>
          <a:bodyPr/>
          <a:lstStyle/>
          <a:p>
            <a:pPr marL="0" lvl="0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Внешний вид: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отсутствие замечаний у всего класса в течение месяца— 5 баллов;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замечания в течение месяца — 0  баллов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Санитарное состояние класса: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отсутствие замечаний в течение месяца— 5 баллов;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 замечания в течение месяца — 0  баллов</a:t>
            </a:r>
          </a:p>
          <a:p>
            <a:pPr lvl="0"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Состояние учебников: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отсутствие замечаний в течение месяца— 5 баллов;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замечания в течение месяца — 0  баллов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2.3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Промежуточные итоги отражаются на стенде.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3.Награждение.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Классу – победителю конкурса присваивается звание </a:t>
            </a:r>
            <a:r>
              <a:rPr lang="ru-RU" sz="1600" b="1" dirty="0" smtClean="0">
                <a:solidFill>
                  <a:srgbClr val="990033"/>
                </a:solidFill>
              </a:rPr>
              <a:t>«Чудо-город </a:t>
            </a:r>
            <a:r>
              <a:rPr lang="ru-RU" sz="1600" b="1" dirty="0" smtClean="0">
                <a:solidFill>
                  <a:srgbClr val="990033"/>
                </a:solidFill>
              </a:rPr>
              <a:t>201</a:t>
            </a:r>
            <a:r>
              <a:rPr lang="en-US" sz="1600" b="1" dirty="0" smtClean="0">
                <a:solidFill>
                  <a:srgbClr val="990033"/>
                </a:solidFill>
              </a:rPr>
              <a:t>...</a:t>
            </a:r>
            <a:r>
              <a:rPr lang="ru-RU" sz="1600" b="1" dirty="0" smtClean="0">
                <a:solidFill>
                  <a:srgbClr val="990033"/>
                </a:solidFill>
              </a:rPr>
              <a:t>»</a:t>
            </a:r>
            <a:r>
              <a:rPr lang="ru-RU" sz="1600" b="1" dirty="0" smtClean="0">
                <a:solidFill>
                  <a:srgbClr val="002060"/>
                </a:solidFill>
              </a:rPr>
              <a:t>, вручается два переходящих  кубка в параллели  1-2 классов  и параллели 3-4 классов 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 результатам конкурса проводится награждение в номинациях «Самый активный класс», «Самый спортивный класс». «Самый творческий класс», «Класс-интеллектуал», «Самый культурный класс».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D:\Мои рисунки\Новая папка (2)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03765"/>
            <a:ext cx="1571636" cy="18671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158163" cy="2928958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Год рождения: </a:t>
            </a:r>
            <a:r>
              <a:rPr lang="ru-RU" b="1" i="1" dirty="0" smtClean="0">
                <a:solidFill>
                  <a:srgbClr val="002060"/>
                </a:solidFill>
              </a:rPr>
              <a:t>1октября 200</a:t>
            </a:r>
            <a:r>
              <a:rPr lang="en-US" b="1" i="1" dirty="0" smtClean="0">
                <a:solidFill>
                  <a:srgbClr val="002060"/>
                </a:solidFill>
              </a:rPr>
              <a:t>6</a:t>
            </a:r>
            <a:r>
              <a:rPr lang="ru-RU" b="1" i="1" dirty="0" smtClean="0">
                <a:solidFill>
                  <a:srgbClr val="002060"/>
                </a:solidFill>
              </a:rPr>
              <a:t> г.</a:t>
            </a:r>
          </a:p>
          <a:p>
            <a:pPr algn="ctr"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Сколько нас: </a:t>
            </a:r>
            <a:r>
              <a:rPr lang="ru-RU" b="1" i="1" dirty="0" smtClean="0">
                <a:solidFill>
                  <a:srgbClr val="002060"/>
                </a:solidFill>
              </a:rPr>
              <a:t>3</a:t>
            </a:r>
            <a:r>
              <a:rPr lang="en-US" b="1" i="1" dirty="0" smtClean="0">
                <a:solidFill>
                  <a:srgbClr val="002060"/>
                </a:solidFill>
              </a:rPr>
              <a:t>85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человек</a:t>
            </a:r>
          </a:p>
          <a:p>
            <a:pPr algn="ctr"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Наш возраст: </a:t>
            </a:r>
            <a:r>
              <a:rPr lang="ru-RU" b="1" i="1" dirty="0" smtClean="0">
                <a:solidFill>
                  <a:srgbClr val="002060"/>
                </a:solidFill>
              </a:rPr>
              <a:t>1-4 классы </a:t>
            </a:r>
            <a:r>
              <a:rPr lang="ru-RU" sz="2800" b="1" i="1" dirty="0" smtClean="0">
                <a:solidFill>
                  <a:srgbClr val="002060"/>
                </a:solidFill>
              </a:rPr>
              <a:t>+  советники                           </a:t>
            </a:r>
          </a:p>
          <a:p>
            <a:pPr algn="ctr"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Детей: </a:t>
            </a:r>
            <a:r>
              <a:rPr lang="ru-RU" b="1" i="1" dirty="0" smtClean="0">
                <a:solidFill>
                  <a:srgbClr val="002060"/>
                </a:solidFill>
              </a:rPr>
              <a:t>3</a:t>
            </a:r>
            <a:r>
              <a:rPr lang="en-US" b="1" i="1" dirty="0" smtClean="0">
                <a:solidFill>
                  <a:srgbClr val="002060"/>
                </a:solidFill>
              </a:rPr>
              <a:t>70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Взрослых: </a:t>
            </a:r>
            <a:r>
              <a:rPr lang="ru-RU" b="1" i="1" dirty="0" smtClean="0">
                <a:solidFill>
                  <a:srgbClr val="002060"/>
                </a:solidFill>
              </a:rPr>
              <a:t>1</a:t>
            </a:r>
            <a:r>
              <a:rPr lang="en-US" b="1" i="1" dirty="0" smtClean="0">
                <a:solidFill>
                  <a:srgbClr val="002060"/>
                </a:solidFill>
              </a:rPr>
              <a:t>5</a:t>
            </a:r>
            <a:r>
              <a:rPr lang="ru-RU" b="1" i="1" dirty="0" smtClean="0">
                <a:solidFill>
                  <a:srgbClr val="002060"/>
                </a:solidFill>
              </a:rPr>
              <a:t> советников</a:t>
            </a:r>
          </a:p>
          <a:p>
            <a:pPr algn="ctr"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Какие мы: </a:t>
            </a:r>
            <a:r>
              <a:rPr lang="ru-RU" b="1" i="1" dirty="0" smtClean="0">
                <a:solidFill>
                  <a:srgbClr val="002060"/>
                </a:solidFill>
              </a:rPr>
              <a:t>Разные</a:t>
            </a:r>
          </a:p>
          <a:p>
            <a:pPr algn="ctr"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От куда мы:  </a:t>
            </a:r>
            <a:r>
              <a:rPr lang="ru-RU" b="1" i="1" dirty="0" smtClean="0">
                <a:solidFill>
                  <a:srgbClr val="002060"/>
                </a:solidFill>
              </a:rPr>
              <a:t>Республика Карелия,    г.Костомукша, МБОУ КГО «Гимназия».</a:t>
            </a:r>
          </a:p>
          <a:p>
            <a:pPr algn="ctr"/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286124"/>
            <a:ext cx="7358063" cy="857256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ru-RU" sz="48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5">
                    <a:lumMod val="75000"/>
                  </a:schemeClr>
                </a:solidFill>
                <a:cs typeface="Arial"/>
              </a:rPr>
              <a:t>Спасибо за внимание!</a:t>
            </a:r>
            <a:br>
              <a:rPr lang="ru-RU" sz="48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5">
                    <a:lumMod val="75000"/>
                  </a:schemeClr>
                </a:solidFill>
                <a:cs typeface="Arial"/>
              </a:rPr>
            </a:br>
            <a:r>
              <a:rPr lang="ru-RU" sz="45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5">
                    <a:lumMod val="75000"/>
                  </a:schemeClr>
                </a:solidFill>
                <a:cs typeface="Arial"/>
              </a:rPr>
              <a:t>Приглашаем к сотрудничеству</a:t>
            </a:r>
            <a:endParaRPr lang="ru-RU" sz="4500" kern="10" dirty="0">
              <a:ln w="952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5">
                  <a:lumMod val="75000"/>
                </a:schemeClr>
              </a:solidFill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МБОУ  КГО «Гимназия»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5800" b="1" i="1" dirty="0" smtClean="0">
                <a:solidFill>
                  <a:srgbClr val="990033"/>
                </a:solidFill>
              </a:rPr>
              <a:t>Кто мы?</a:t>
            </a:r>
            <a:endParaRPr lang="ru-RU" sz="5800" i="1" dirty="0" smtClean="0">
              <a:solidFill>
                <a:srgbClr val="990033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Я и ты  - это масса затей,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Я и ты – это масса идей!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Я и ты – это свет и радость,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Я и ты – это дружба и мечты.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Я и ты – это краски радуг,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Детство – это я и ты.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84030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000" b="1" i="1" dirty="0" smtClean="0">
                <a:solidFill>
                  <a:srgbClr val="990033"/>
                </a:solidFill>
                <a:latin typeface="+mj-lt"/>
              </a:rPr>
              <a:t>Наши цели и задачи: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Детский коллектив – это маленькая страна, в которой необходимо построить жизнь так, чтобы каждый чувствовал необходимость и  нужность  другого.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990033"/>
                </a:solidFill>
              </a:rPr>
              <a:t>Наш девиз: </a:t>
            </a:r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</a:rPr>
              <a:t>Не доволен - возражай, возражаешь - предлагай, предлагаешь - делай,  берись за дело смело!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990033"/>
                </a:solidFill>
              </a:rPr>
              <a:t>Наша цель : </a:t>
            </a:r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</a:rPr>
              <a:t>создания и деятельность школьного ученического самоуправления – привлечение учащихся к сотворчеству и сотрудничеству с педагогическим коллективом, развитие самоуправленческих начал.</a:t>
            </a:r>
            <a:endParaRPr lang="ru-RU" sz="2600" dirty="0"/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84030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000" b="1" dirty="0" smtClean="0">
                <a:solidFill>
                  <a:srgbClr val="990033"/>
                </a:solidFill>
                <a:latin typeface="+mj-lt"/>
              </a:rPr>
              <a:t>Символика Республики Костомукшата</a:t>
            </a:r>
          </a:p>
        </p:txBody>
      </p:sp>
      <p:pic>
        <p:nvPicPr>
          <p:cNvPr id="4" name="Рисунок 3" descr="6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428868"/>
            <a:ext cx="4488849" cy="4201563"/>
          </a:xfrm>
          <a:prstGeom prst="rect">
            <a:avLst/>
          </a:prstGeom>
        </p:spPr>
      </p:pic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285852" y="1857364"/>
            <a:ext cx="6643734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9633"/>
              </a:avLst>
            </a:prstTxWarp>
          </a:bodyPr>
          <a:lstStyle/>
          <a:p>
            <a:pPr algn="ctr"/>
            <a:r>
              <a:rPr lang="ru-RU" sz="2000" kern="10" dirty="0" smtClean="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latin typeface="+mj-lt"/>
                <a:cs typeface="Arial"/>
              </a:rPr>
              <a:t>Схема  </a:t>
            </a:r>
            <a:r>
              <a:rPr lang="ru-RU" sz="2000" kern="10" dirty="0"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latin typeface="+mj-lt"/>
                <a:cs typeface="Arial"/>
              </a:rPr>
              <a:t>самоуправления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2357430"/>
            <a:ext cx="7500990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Школьное ученическое самоуправление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143248"/>
            <a:ext cx="6786610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Республика  Костомукшата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4071942"/>
            <a:ext cx="5357850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Глава Республики</a:t>
            </a:r>
            <a:endParaRPr lang="ru-RU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500562" y="3714752"/>
            <a:ext cx="357190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2857496"/>
            <a:ext cx="357190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4929198"/>
            <a:ext cx="32861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Мэры</a:t>
            </a:r>
            <a:endParaRPr lang="ru-RU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572000" y="4572008"/>
            <a:ext cx="285752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429918" y="564278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071802" y="542926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3570" y="542926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214546" y="5072074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357950" y="4930786"/>
            <a:ext cx="642942" cy="69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7825" y="4429132"/>
            <a:ext cx="1928794" cy="103870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Управление «Дисциплина и порядок»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662" y="5572139"/>
            <a:ext cx="2357454" cy="73574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Управление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«Игра-творчество»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868" y="5857892"/>
            <a:ext cx="2286016" cy="73574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Управление «Знания»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760" y="5572141"/>
            <a:ext cx="2143140" cy="73574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Управление «Спорт»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0294" y="4597555"/>
            <a:ext cx="2000264" cy="73574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Управление «Информация»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340237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990033"/>
                </a:solidFill>
                <a:latin typeface="+mj-lt"/>
              </a:rPr>
              <a:t>Управление «Учеба»</a:t>
            </a:r>
            <a:r>
              <a:rPr lang="ru-RU" u="sng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u="sng" dirty="0" smtClean="0">
                <a:solidFill>
                  <a:srgbClr val="FF0000"/>
                </a:solidFill>
                <a:latin typeface="+mj-lt"/>
              </a:rPr>
            </a:br>
            <a:endParaRPr lang="ru-RU" dirty="0" smtClean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357430"/>
            <a:ext cx="6572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Контроль успеваемости и организация помощи отстающим в учебе.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Проводит рейды по проверке сохранности учебников (наличие обложки, чистота страниц, наличие закладки),  школьно - письменных принадлежностей (1 раз в 3 недели).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Подводит итоги успеваемости учащихся (ежемесячно).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Проводят  познавательные викторины, интеллектуальные игры  на звание «Самый умный».</a:t>
            </a:r>
          </a:p>
        </p:txBody>
      </p:sp>
      <p:pic>
        <p:nvPicPr>
          <p:cNvPr id="9" name="Picture 2" descr="\\Server\учителя\Общая папка\Администрация\Тагакова Е.В\Самоуправление\картинки для экрана\учеба\учеб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00826" y="2143116"/>
            <a:ext cx="2357454" cy="1804158"/>
          </a:xfrm>
          <a:prstGeom prst="rect">
            <a:avLst/>
          </a:prstGeom>
          <a:noFill/>
        </p:spPr>
      </p:pic>
      <p:pic>
        <p:nvPicPr>
          <p:cNvPr id="10" name="Picture 3" descr="\\Server\учителя\Общая папка\Администрация\Тагакова Е.В\Самоуправление\картинки для экрана\учеба\6c756832b4a18f59da25095137b4c0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143380"/>
            <a:ext cx="2188363" cy="166805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714908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990033"/>
                </a:solidFill>
                <a:latin typeface="+mj-lt"/>
              </a:rPr>
              <a:t>Управление «Игра - Творчество»</a:t>
            </a:r>
          </a:p>
          <a:p>
            <a:pPr marL="457200" lvl="0" indent="-45720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1. Организация культурно-массовых мероприятий.</a:t>
            </a:r>
          </a:p>
          <a:p>
            <a:pPr marL="457200" lvl="0" indent="-45720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2. Выявляет и развивает творческие возможности </a:t>
            </a:r>
          </a:p>
          <a:p>
            <a:pPr marL="457200" lvl="0" indent="-45720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ребят .</a:t>
            </a:r>
          </a:p>
          <a:p>
            <a:pPr marL="457200" lvl="0" indent="-45720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3. Организует и проводит творческие конкурсы, </a:t>
            </a:r>
          </a:p>
          <a:p>
            <a:pPr marL="457200" lvl="0" indent="-45720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викторины, соревнования, выставки .</a:t>
            </a:r>
          </a:p>
          <a:p>
            <a:pPr marL="457200" lvl="0" indent="-45720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4. Организует поздравления  мам и пап , одноклассников </a:t>
            </a:r>
          </a:p>
          <a:p>
            <a:pPr marL="457200" lvl="0" indent="-45720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с  календарными праздниками от всего класса.</a:t>
            </a:r>
          </a:p>
          <a:p>
            <a:pPr marL="457200" lvl="0" indent="-457200">
              <a:buNone/>
            </a:pPr>
            <a:r>
              <a:rPr lang="en-US" sz="2400" spc="-150" dirty="0" smtClean="0">
                <a:solidFill>
                  <a:srgbClr val="002060"/>
                </a:solidFill>
              </a:rPr>
              <a:t>5</a:t>
            </a:r>
            <a:r>
              <a:rPr lang="ru-RU" sz="2400" spc="-150" dirty="0" smtClean="0">
                <a:solidFill>
                  <a:srgbClr val="002060"/>
                </a:solidFill>
              </a:rPr>
              <a:t>. Устраивает вместе с командой  развлекательные </a:t>
            </a:r>
          </a:p>
          <a:p>
            <a:pPr marL="457200" lvl="0" indent="-457200">
              <a:buNone/>
            </a:pPr>
            <a:r>
              <a:rPr lang="ru-RU" sz="2400" spc="-150" dirty="0" smtClean="0">
                <a:solidFill>
                  <a:srgbClr val="002060"/>
                </a:solidFill>
              </a:rPr>
              <a:t>мероприятия.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6" name="Picture 2" descr="\\server\Учителя\Общая папка\Администрация\Леушева\Самоуправление Респ Костомукшата\творчество\творчество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428868"/>
            <a:ext cx="2000264" cy="1807136"/>
          </a:xfrm>
          <a:prstGeom prst="rect">
            <a:avLst/>
          </a:prstGeom>
          <a:noFill/>
        </p:spPr>
      </p:pic>
      <p:pic>
        <p:nvPicPr>
          <p:cNvPr id="7" name="Picture 3" descr="\\server\Учителя\Общая папка\Администрация\Леушева\Самоуправление Респ Костомукшата\творчество\музык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00570"/>
            <a:ext cx="1845335" cy="147485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411675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990033"/>
                </a:solidFill>
                <a:latin typeface="+mj-lt"/>
              </a:rPr>
              <a:t>Управление</a:t>
            </a:r>
            <a:r>
              <a:rPr lang="ru-RU" sz="4000" b="1" i="1" u="sng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b="1" i="1" u="sng" dirty="0" smtClean="0">
                <a:solidFill>
                  <a:srgbClr val="990033"/>
                </a:solidFill>
                <a:latin typeface="+mj-lt"/>
              </a:rPr>
              <a:t>«Спорт»</a:t>
            </a:r>
            <a:r>
              <a:rPr lang="ru-RU" u="sng" dirty="0" smtClean="0">
                <a:solidFill>
                  <a:srgbClr val="990033"/>
                </a:solidFill>
                <a:latin typeface="+mj-lt"/>
              </a:rPr>
              <a:t/>
            </a:r>
            <a:br>
              <a:rPr lang="ru-RU" u="sng" dirty="0" smtClean="0">
                <a:solidFill>
                  <a:srgbClr val="990033"/>
                </a:solidFill>
                <a:latin typeface="+mj-lt"/>
              </a:rPr>
            </a:br>
            <a:endParaRPr lang="ru-RU" dirty="0" smtClean="0">
              <a:solidFill>
                <a:srgbClr val="990033"/>
              </a:solidFill>
              <a:latin typeface="+mj-lt"/>
            </a:endParaRPr>
          </a:p>
        </p:txBody>
      </p:sp>
      <p:pic>
        <p:nvPicPr>
          <p:cNvPr id="5" name="Picture 3" descr="\\Server\учителя\Общая папка\Администрация\Тагакова Е.В\Самоуправление\картинки для экрана\спорт\htmlconvd-LClKzH_html_34b727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3116"/>
            <a:ext cx="1932190" cy="2028633"/>
          </a:xfrm>
          <a:prstGeom prst="rect">
            <a:avLst/>
          </a:prstGeom>
          <a:noFill/>
        </p:spPr>
      </p:pic>
      <p:pic>
        <p:nvPicPr>
          <p:cNvPr id="6" name="Picture 4" descr="\\Server\учителя\Общая папка\Администрация\Тагакова Е.В\Самоуправление\картинки для экрана\спорт\sport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286256"/>
            <a:ext cx="1857356" cy="19755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428868"/>
            <a:ext cx="6572280" cy="429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Организация спортивно-массовых мероприятий с участием класса.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Пропагандирует различные виды спорта и привлекает ребят к занятиям в кружках и секциях 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Поддерживает связь с учителями физкультуры, сообщает классу обо всех планируемых в школе спортивных мероприятиях.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Составляет заявки и списки класса для участия в спортивных соревнованиях.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pc="-150" dirty="0" smtClean="0">
                <a:solidFill>
                  <a:srgbClr val="002060"/>
                </a:solidFill>
                <a:latin typeface="+mn-lt"/>
              </a:rPr>
              <a:t>Участвует в организации и проведении спортивных соревнований в классе и в школе. </a:t>
            </a: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1594</TotalTime>
  <Words>1165</Words>
  <Application>Microsoft Office PowerPoint</Application>
  <PresentationFormat>Экран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2</vt:lpstr>
      <vt:lpstr>Школьная республика Костомукшата</vt:lpstr>
      <vt:lpstr>Слайд 2</vt:lpstr>
      <vt:lpstr>Кто мы?</vt:lpstr>
      <vt:lpstr>Слайд 4</vt:lpstr>
      <vt:lpstr>Слайд 5</vt:lpstr>
      <vt:lpstr>Схема  самоуправления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Клятва Главы Республики</vt:lpstr>
      <vt:lpstr>         </vt:lpstr>
      <vt:lpstr>         </vt:lpstr>
      <vt:lpstr>         </vt:lpstr>
      <vt:lpstr>         </vt:lpstr>
      <vt:lpstr>Спасибо за внимание! Приглашаем к сотрудничеству</vt:lpstr>
    </vt:vector>
  </TitlesOfParts>
  <Company>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республика Костомукшата</dc:title>
  <dc:creator>Никулина МВ</dc:creator>
  <cp:lastModifiedBy>vv.leusheva</cp:lastModifiedBy>
  <cp:revision>162</cp:revision>
  <dcterms:created xsi:type="dcterms:W3CDTF">2016-11-14T06:28:15Z</dcterms:created>
  <dcterms:modified xsi:type="dcterms:W3CDTF">2019-02-11T01:07:47Z</dcterms:modified>
</cp:coreProperties>
</file>