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8" autoAdjust="0"/>
    <p:restoredTop sz="97118" autoAdjust="0"/>
  </p:normalViewPr>
  <p:slideViewPr>
    <p:cSldViewPr>
      <p:cViewPr>
        <p:scale>
          <a:sx n="80" d="100"/>
          <a:sy n="80" d="100"/>
        </p:scale>
        <p:origin x="-1674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DA5-4220-BC29-1975A94CEE43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 w="12700">
                <a:solidFill>
                  <a:srgbClr val="00206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DA5-4220-BC29-1975A94CEE43}"/>
              </c:ext>
            </c:extLst>
          </c:dPt>
          <c:dLbls>
            <c:dLbl>
              <c:idx val="0"/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2.3271896342967488E-2"/>
                  <c:y val="8.2142261970892111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925-481C-9207-AA38DD6114E0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4596626740155045"/>
          <c:y val="0.40056549272303077"/>
          <c:w val="0.13714672004428885"/>
          <c:h val="0.30729946672591935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A1-4CBB-9B61-828DA3D4F180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solidFill>
                  <a:srgbClr val="00206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A1-4CBB-9B61-828DA3D4F180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  <a:ln w="12700">
                <a:solidFill>
                  <a:srgbClr val="002060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AA1-4CBB-9B61-828DA3D4F180}"/>
              </c:ext>
            </c:extLst>
          </c:dPt>
          <c:dLbls>
            <c:dLbl>
              <c:idx val="0"/>
              <c:layout>
                <c:manualLayout>
                  <c:x val="-0.13718139504967289"/>
                  <c:y val="-0.22149985980393713"/>
                </c:manualLayout>
              </c:layout>
              <c:tx>
                <c:rich>
                  <a:bodyPr/>
                  <a:lstStyle/>
                  <a:p>
                    <a:r>
                      <a:rPr lang="en-US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80%</a:t>
                    </a:r>
                    <a:endParaRPr lang="en-US" sz="2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2337079505785906"/>
                  <c:y val="0.12163926230418837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1163067651352636E-2"/>
                  <c:y val="8.2012712873172799E-2"/>
                </c:manualLayout>
              </c:layout>
              <c:spPr>
                <a:pattFill prst="pct75">
                  <a:fgClr>
                    <a:schemeClr val="dk1">
                      <a:lumMod val="75000"/>
                      <a:lumOff val="25000"/>
                    </a:schemeClr>
                  </a:fgClr>
                  <a:bgClr>
                    <a:schemeClr val="dk1">
                      <a:lumMod val="65000"/>
                      <a:lumOff val="35000"/>
                    </a:scheme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Интересна</c:v>
                </c:pt>
                <c:pt idx="1">
                  <c:v>не интересна</c:v>
                </c:pt>
                <c:pt idx="2">
                  <c:v>воздержалось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80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DE-4777-A907-DCA7150403D0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609508300247341"/>
          <c:y val="0.42913684193819734"/>
          <c:w val="0.22533972833427865"/>
          <c:h val="0.27050389462899183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clck/jsredir?from=yandex.ru;images/search;images;;&amp;text=&amp;etext=8787.-D5vwuHBPei8GHw4bXIIIFIuche3C6w11UYZPAbGQLdfDb2Hnfac8Vzos3edRD9dvr6WhFqKbexHlMfWlsQJP-XYTvN42ofHGzqyAV_Lbu4.8e6b1e6ae9469320401ddec83469de5479a338ac&amp;uuid=&amp;state=tid_Wvm4RM28ca_MiO4Ne9osTPtpHS9wicjEF5X7fRziVPIHCd9FyQ,,&amp;data=UlNrNmk5WktYejY4cHFySjRXSWhXSDNUOUR0d1NkRjFwcTJRQVY2QXNkOUl2ZEtUMEdzbV9qRGFjTi1WdlZuMEloanVwUGpqUzVTdG9zaWVUUVdMUWFsVERDN29IOU5pYkp3VEZvZDl6OTVibzRoc2JNWE5ISnhQd1ZKV0lxWXFyNnlSeDV0a1l6ZWw3LXFYVHVvMUlNeXBpWUlXZzViaA,,&amp;sign=984705a3015bae6dc41867e67dc679fc&amp;keyno=0&amp;b64e=2&amp;l10n=ru" TargetMode="External"/><Relationship Id="rId2" Type="http://schemas.openxmlformats.org/officeDocument/2006/relationships/hyperlink" Target="https://fishki.net/go/?url=http://therichest.imgix.net/2016/08/Loadinggate_003.png?auto=format&amp;q=40&amp;lossless=1&amp;w=780&amp;h=438&amp;fit=cro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yandex.ru/clck/jsredir?from=yandex.ru;images/search;images;;&amp;text=&amp;etext=8787.Td36bX6ThK6V9d26auATnw4tIOLiwbrFqXCSxjeCLX1cAK2H_t0g7GCOAqeTzMG3b57aiz9EjyJobV85Ba0IY_km_6vWSxkihYgx6DOC8_GU4sK4owr2hociGNNUuRS8.3c28c6954192d480ea8f420e946979e5f3bf84e0&amp;uuid=&amp;state=tid_Wvm4RM28ca_MiO4Ne9osTPtpHS9wicjEF5X7fRziVPIHCd9FyQ,,&amp;data=UlNrNmk5WktYejY4cHFySjRXSWhXTkpTN0JBXzZqUlFsbmxwRWRuVE5EQnVyazBtc2taMndyVkZGcjBFVy1EZHFvMUwxd1oydWp2UjdRQjhRWVdNNWRXaVp1RmtMTXJBeENEY0ZXOXBNdWJERnZCMmtKSmpSc2hEX2FIQTE4dDJ0Wm5WUVVLNXlVQWpFZXZ5NWRuWDl6TmIweExXRWhhZ3NJbnU5cTRBUVBrc0w5UnBSM1Z4S2Z1MHhZRWNTVUhaQUJzUWhyVVVtQVN2eC1xVkZXc0UwT2FCYk9Rei03Zy1SQ2Nfa3pJVHloYWVRYks2TVotVUdSV01Zc2hrVnJ3ZXhDR2ZGZlEycUoyT2Z4RGZTY2ZjeGIxVVA0QURWQXJpRG5LVFBNN0pnTm9pVjZkV2xwaEZ4QXZEc1J4YjA0Rlc,&amp;sign=ddca17bc3c93f65170f22e506c24d497&amp;keyno=0&amp;b64e=2&amp;l10n=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-772150"/>
            <a:ext cx="8496944" cy="1477328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-772150"/>
            <a:ext cx="8496944" cy="744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endParaRPr lang="ru-RU" b="1" dirty="0"/>
          </a:p>
          <a:p>
            <a:endParaRPr lang="ru-RU" b="1" dirty="0" smtClean="0"/>
          </a:p>
          <a:p>
            <a:endParaRPr lang="ru-RU" b="1" dirty="0"/>
          </a:p>
          <a:p>
            <a:pPr algn="r"/>
            <a:r>
              <a:rPr lang="ru-RU" b="1" dirty="0" smtClean="0"/>
              <a:t>Окружающий </a:t>
            </a:r>
            <a:r>
              <a:rPr lang="ru-RU" b="1" dirty="0"/>
              <a:t>мир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endParaRPr lang="ru-RU" b="1" dirty="0" smtClean="0"/>
          </a:p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«ТАЙНЫ БЕРМУДСКОГО ТРЕУГОЛЬНИКА»</a:t>
            </a:r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 </a:t>
            </a:r>
            <a:endParaRPr lang="ru-RU" dirty="0"/>
          </a:p>
          <a:p>
            <a:endParaRPr lang="ru-RU" b="1" dirty="0" smtClean="0"/>
          </a:p>
          <a:p>
            <a:endParaRPr lang="ru-RU" b="1" dirty="0"/>
          </a:p>
          <a:p>
            <a:pPr algn="r"/>
            <a:r>
              <a:rPr lang="ru-RU" b="1" dirty="0" smtClean="0"/>
              <a:t>Сергеева </a:t>
            </a:r>
            <a:r>
              <a:rPr lang="ru-RU" b="1" dirty="0"/>
              <a:t>Кристина Сергеевна,</a:t>
            </a:r>
            <a:endParaRPr lang="ru-RU" dirty="0"/>
          </a:p>
          <a:p>
            <a:pPr algn="r"/>
            <a:r>
              <a:rPr lang="ru-RU" b="1" dirty="0"/>
              <a:t>МБОУ КГО «Гимназия», 4Б класс, </a:t>
            </a:r>
            <a:r>
              <a:rPr lang="ru-RU" b="1" dirty="0" err="1"/>
              <a:t>г.Костомукша</a:t>
            </a:r>
            <a:r>
              <a:rPr lang="ru-RU" b="1" dirty="0"/>
              <a:t>.</a:t>
            </a:r>
            <a:endParaRPr lang="ru-RU" dirty="0"/>
          </a:p>
          <a:p>
            <a:pPr algn="r"/>
            <a:r>
              <a:rPr lang="ru-RU" b="1" dirty="0"/>
              <a:t>Руководитель: Никулина Мария Владимировна</a:t>
            </a:r>
            <a:endParaRPr lang="ru-RU" dirty="0"/>
          </a:p>
          <a:p>
            <a:pPr algn="r"/>
            <a:r>
              <a:rPr lang="ru-RU" b="1" dirty="0"/>
              <a:t>учитель начальных классов  </a:t>
            </a:r>
            <a:r>
              <a:rPr lang="ru-RU" b="1" dirty="0" err="1"/>
              <a:t>МБОУКГО«Гимназия</a:t>
            </a:r>
            <a:r>
              <a:rPr lang="ru-RU" b="1" dirty="0"/>
              <a:t>» г. </a:t>
            </a:r>
            <a:r>
              <a:rPr lang="ru-RU" b="1" dirty="0" smtClean="0"/>
              <a:t>Костомукша</a:t>
            </a:r>
            <a:endParaRPr lang="ru-RU" dirty="0"/>
          </a:p>
          <a:p>
            <a:pPr algn="r"/>
            <a:r>
              <a:rPr lang="ru-RU" b="1" dirty="0"/>
              <a:t> 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г. Костомукша</a:t>
            </a:r>
            <a:endParaRPr lang="ru-RU" dirty="0"/>
          </a:p>
          <a:p>
            <a:pPr algn="ctr"/>
            <a:r>
              <a:rPr lang="ru-RU" b="1" dirty="0"/>
              <a:t>2020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9896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136160"/>
            <a:ext cx="242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endParaRPr lang="ru-RU" dirty="0" smtClean="0">
              <a:solidFill>
                <a:prstClr val="white"/>
              </a:solidFill>
            </a:endParaRPr>
          </a:p>
          <a:p>
            <a:pPr lvl="0"/>
            <a:r>
              <a:rPr lang="en-US" dirty="0">
                <a:solidFill>
                  <a:prstClr val="white"/>
                </a:solidFill>
              </a:rPr>
              <a:t> 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09918" y="5301208"/>
            <a:ext cx="21932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>
                <a:hlinkClick r:id="rId2"/>
              </a:rPr>
              <a:t>therichest.imgix.net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9918" y="4805074"/>
            <a:ext cx="12041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prstClr val="white"/>
                </a:solidFill>
                <a:hlinkClick r:id="rId3"/>
              </a:rPr>
              <a:t>vsluh.net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8731" y="4415597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hlinkClick r:id="rId4"/>
              </a:rPr>
              <a:t>фриляндия.рф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14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007670120"/>
              </p:ext>
            </p:extLst>
          </p:nvPr>
        </p:nvGraphicFramePr>
        <p:xfrm>
          <a:off x="4572000" y="2852936"/>
          <a:ext cx="4248472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48162614"/>
              </p:ext>
            </p:extLst>
          </p:nvPr>
        </p:nvGraphicFramePr>
        <p:xfrm>
          <a:off x="251520" y="260648"/>
          <a:ext cx="4104456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0912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5541" y="1052736"/>
            <a:ext cx="813690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моей работы: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собрать информацию о Бермудском треугольнике.</a:t>
            </a:r>
          </a:p>
          <a:p>
            <a:endParaRPr lang="ru-RU" sz="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Выяснить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такое Бермудский треугольник.</a:t>
            </a: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Найти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географической карте расположение Бермудского треугольника.</a:t>
            </a: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Найти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 о Бермудском треугольнике.</a:t>
            </a: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Проанализировать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интересен ли данный вопрос среди учащихся начальной школы.</a:t>
            </a:r>
          </a:p>
          <a:p>
            <a:pPr lvl="0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Рассказать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Бермудском треугольнике своим одноклассникам.</a:t>
            </a:r>
          </a:p>
        </p:txBody>
      </p:sp>
    </p:spTree>
    <p:extLst>
      <p:ext uri="{BB962C8B-B14F-4D97-AF65-F5344CB8AC3E}">
        <p14:creationId xmlns:p14="http://schemas.microsoft.com/office/powerpoint/2010/main" val="351231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3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3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3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3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3292" y="980726"/>
            <a:ext cx="79051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Методы исследования:</a:t>
            </a:r>
            <a:endParaRPr lang="ru-RU" sz="3600" dirty="0">
              <a:solidFill>
                <a:srgbClr val="FF0000"/>
              </a:solidFill>
            </a:endParaRPr>
          </a:p>
          <a:p>
            <a:pPr lvl="0"/>
            <a:r>
              <a:rPr lang="ru-RU" sz="3600" dirty="0" smtClean="0"/>
              <a:t>1. Анализ </a:t>
            </a:r>
            <a:r>
              <a:rPr lang="ru-RU" sz="3600" dirty="0"/>
              <a:t>специальной </a:t>
            </a:r>
            <a:r>
              <a:rPr lang="ru-RU" sz="3600" dirty="0" smtClean="0"/>
              <a:t>литературы;</a:t>
            </a:r>
          </a:p>
          <a:p>
            <a:pPr lvl="0"/>
            <a:endParaRPr lang="ru-RU" sz="3600" dirty="0"/>
          </a:p>
          <a:p>
            <a:pPr lvl="0"/>
            <a:r>
              <a:rPr lang="ru-RU" sz="3600" dirty="0" smtClean="0"/>
              <a:t>2. Метод </a:t>
            </a:r>
            <a:r>
              <a:rPr lang="ru-RU" sz="3600" dirty="0"/>
              <a:t>анализа и диагностики полученных данных</a:t>
            </a:r>
            <a:r>
              <a:rPr lang="ru-RU" sz="3600" dirty="0" smtClean="0"/>
              <a:t>;</a:t>
            </a:r>
          </a:p>
          <a:p>
            <a:pPr lvl="0"/>
            <a:endParaRPr lang="ru-RU" sz="3600" dirty="0"/>
          </a:p>
          <a:p>
            <a:pPr lvl="0"/>
            <a:r>
              <a:rPr lang="ru-RU" sz="3600" dirty="0" smtClean="0"/>
              <a:t>3. </a:t>
            </a:r>
            <a:r>
              <a:rPr lang="ru-RU" sz="3600" dirty="0"/>
              <a:t>К</a:t>
            </a:r>
            <a:r>
              <a:rPr lang="ru-RU" sz="3600" dirty="0" smtClean="0"/>
              <a:t>артографический метод,</a:t>
            </a:r>
            <a:endParaRPr lang="ru-RU" sz="3600" dirty="0"/>
          </a:p>
          <a:p>
            <a:pPr lvl="0"/>
            <a:r>
              <a:rPr lang="ru-RU" sz="3600" dirty="0"/>
              <a:t>описательный метод;</a:t>
            </a:r>
          </a:p>
        </p:txBody>
      </p:sp>
    </p:spTree>
    <p:extLst>
      <p:ext uri="{BB962C8B-B14F-4D97-AF65-F5344CB8AC3E}">
        <p14:creationId xmlns:p14="http://schemas.microsoft.com/office/powerpoint/2010/main" val="55531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7" descr="https://im0-tub-ru.yandex.net/i?id=0be4a26491a801fddd207cd468608ec4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268" y="1969522"/>
            <a:ext cx="3539111" cy="293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1" descr="https://avatars.mds.yandex.net/get-zen_doc/169683/pub_5a585208482677891da5e881_5a5852f179885eb1f2abad9f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423" y="1978512"/>
            <a:ext cx="3972058" cy="2932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55575" y="414158"/>
            <a:ext cx="8084143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198813" algn="ctr"/>
              </a:tabLst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kumimoji="0" lang="ru-RU" sz="2400" b="1" u="none" strike="noStrike" cap="none" normalizeH="0" baseline="0" dirty="0" smtClean="0" bmk="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ЕРМУДСКИЙ ТРЕУГОЛЬНИК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198813" algn="ctr"/>
              </a:tabLst>
            </a:pPr>
            <a:r>
              <a:rPr kumimoji="0" lang="ru-RU" sz="2400" b="1" u="none" strike="noStrike" cap="none" normalizeH="0" baseline="0" dirty="0" smtClean="0" bmk="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ГЕОГРАФИЧЕСКОЙ КАРТЕ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98813" algn="ctr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98813" algn="ctr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198813" algn="ctr"/>
              </a:tabLs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Рис. 1                                                                                      Рис. 2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47675" y="24860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47675" y="45148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1795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4712" y="1196752"/>
            <a:ext cx="82809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/>
              <a:t>.</a:t>
            </a:r>
            <a:r>
              <a:rPr lang="ru-RU" sz="2000" b="1" dirty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ИНТЕРЕСНЫЕ ФАКТЫ О БЕРМУДСКОМ ТРЕУГОЛЬНИКЕ.</a:t>
            </a:r>
            <a:endParaRPr lang="ru-RU" sz="2000" dirty="0" smtClean="0">
              <a:solidFill>
                <a:srgbClr val="FF0000"/>
              </a:solidFill>
            </a:endParaRPr>
          </a:p>
          <a:p>
            <a:r>
              <a:rPr lang="ru-RU" sz="2000" b="1" dirty="0"/>
              <a:t> </a:t>
            </a:r>
            <a:endParaRPr lang="ru-RU" sz="2000" dirty="0"/>
          </a:p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1.Блуждающие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волны</a:t>
            </a:r>
          </a:p>
          <a:p>
            <a:pPr lvl="0"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2.Непредсказуемая погода</a:t>
            </a:r>
          </a:p>
          <a:p>
            <a:pPr lvl="0"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Территория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инопланетян</a:t>
            </a:r>
          </a:p>
          <a:p>
            <a:pPr lvl="0"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4.Атлантида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дне Бермудского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треугольника</a:t>
            </a:r>
          </a:p>
          <a:p>
            <a:pPr lvl="0"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5.Исчезают  не только корабли, но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самолёты</a:t>
            </a:r>
          </a:p>
          <a:p>
            <a:pPr lvl="0"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6.Портал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</a:t>
            </a:r>
          </a:p>
          <a:p>
            <a:pPr lvl="0" algn="just"/>
            <a:endParaRPr lang="ru-RU" sz="2000" dirty="0"/>
          </a:p>
          <a:p>
            <a:pPr lvl="0" algn="just"/>
            <a:endParaRPr lang="ru-RU" sz="2000" dirty="0"/>
          </a:p>
          <a:p>
            <a:pPr lvl="0" algn="just"/>
            <a:endParaRPr lang="ru-RU" sz="2000" dirty="0" smtClean="0"/>
          </a:p>
          <a:p>
            <a:pPr lvl="0" algn="just"/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1042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15616" y="552163"/>
            <a:ext cx="5976664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6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Другие места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похожие на Бермудский треугольник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Рисунок 3" descr="Аномальная зо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933056"/>
            <a:ext cx="4320480" cy="238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39552" y="2217349"/>
            <a:ext cx="7848872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Дьявольское море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Море расположено у берегов Японии. С ним связаны необъяснимые явления, такие как таинственные исчезновения, необъяснимые огни и магнитные аномалии.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61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Рисунок 2" descr="Мичиганский треугольн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96952"/>
            <a:ext cx="482453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23528" y="470805"/>
            <a:ext cx="8064122" cy="19389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Мичиганский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треугольник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Это один из географических треугольников, расположенный посреди озера Мичиган.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Этот треугольник связан со многими таинственными исчезновениями - как на воде, так и в воздухе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514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700808"/>
            <a:ext cx="806489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Вывод:</a:t>
            </a:r>
            <a:r>
              <a:rPr lang="ru-RU" sz="4800" dirty="0"/>
              <a:t> </a:t>
            </a:r>
            <a:endParaRPr lang="ru-RU" sz="4800" dirty="0" smtClean="0"/>
          </a:p>
          <a:p>
            <a:pPr algn="just"/>
            <a:r>
              <a:rPr lang="ru-RU" sz="4000" dirty="0" smtClean="0"/>
              <a:t>Бермудский </a:t>
            </a:r>
            <a:r>
              <a:rPr lang="ru-RU" sz="4000" dirty="0"/>
              <a:t>треугольник по праву считается одним из самых мистических мест на нашей планете.</a:t>
            </a:r>
          </a:p>
        </p:txBody>
      </p:sp>
    </p:spTree>
    <p:extLst>
      <p:ext uri="{BB962C8B-B14F-4D97-AF65-F5344CB8AC3E}">
        <p14:creationId xmlns:p14="http://schemas.microsoft.com/office/powerpoint/2010/main" val="343613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226</TotalTime>
  <Words>201</Words>
  <Application>Microsoft Office PowerPoint</Application>
  <PresentationFormat>Экран (4:3)</PresentationFormat>
  <Paragraphs>86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41</cp:revision>
  <dcterms:created xsi:type="dcterms:W3CDTF">2020-01-14T14:49:52Z</dcterms:created>
  <dcterms:modified xsi:type="dcterms:W3CDTF">2020-01-14T19:44:08Z</dcterms:modified>
</cp:coreProperties>
</file>