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63" r:id="rId10"/>
    <p:sldId id="264" r:id="rId11"/>
    <p:sldId id="269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2" d="100"/>
          <a:sy n="92" d="100"/>
        </p:scale>
        <p:origin x="-2088" y="-4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ED71-390D-4EF7-93C3-5F806C1AA1F1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33C5-F0BA-4D01-9662-83E4CF0AD9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5914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ED71-390D-4EF7-93C3-5F806C1AA1F1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33C5-F0BA-4D01-9662-83E4CF0AD9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3785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ED71-390D-4EF7-93C3-5F806C1AA1F1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33C5-F0BA-4D01-9662-83E4CF0AD9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4068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ED71-390D-4EF7-93C3-5F806C1AA1F1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33C5-F0BA-4D01-9662-83E4CF0AD9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0102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ED71-390D-4EF7-93C3-5F806C1AA1F1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33C5-F0BA-4D01-9662-83E4CF0AD9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0595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ED71-390D-4EF7-93C3-5F806C1AA1F1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33C5-F0BA-4D01-9662-83E4CF0AD9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0174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ED71-390D-4EF7-93C3-5F806C1AA1F1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33C5-F0BA-4D01-9662-83E4CF0AD9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039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ED71-390D-4EF7-93C3-5F806C1AA1F1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33C5-F0BA-4D01-9662-83E4CF0AD9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2896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ED71-390D-4EF7-93C3-5F806C1AA1F1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33C5-F0BA-4D01-9662-83E4CF0AD9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4774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ED71-390D-4EF7-93C3-5F806C1AA1F1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33C5-F0BA-4D01-9662-83E4CF0AD9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4954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ED71-390D-4EF7-93C3-5F806C1AA1F1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33C5-F0BA-4D01-9662-83E4CF0AD9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4120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4ED71-390D-4EF7-93C3-5F806C1AA1F1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233C5-F0BA-4D01-9662-83E4CF0AD9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6400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fotodes.ru/upload/img134280168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72" b="49528"/>
          <a:stretch/>
        </p:blipFill>
        <p:spPr bwMode="auto">
          <a:xfrm>
            <a:off x="4427984" y="4509120"/>
            <a:ext cx="4633646" cy="231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Bahnschrift SemiBold Condensed" pitchFamily="34" charset="0"/>
              </a:rPr>
              <a:t>Мотай на ус. </a:t>
            </a:r>
            <a:r>
              <a:rPr lang="ru-RU" b="1" dirty="0" smtClean="0">
                <a:latin typeface="Bahnschrift SemiBold Condensed" pitchFamily="34" charset="0"/>
              </a:rPr>
              <a:t/>
            </a:r>
            <a:br>
              <a:rPr lang="ru-RU" b="1" dirty="0" smtClean="0">
                <a:latin typeface="Bahnschrift SemiBold Condensed" pitchFamily="34" charset="0"/>
              </a:rPr>
            </a:br>
            <a:r>
              <a:rPr lang="ru-RU" b="1" dirty="0" smtClean="0">
                <a:latin typeface="Bahnschrift SemiBold Condensed" pitchFamily="34" charset="0"/>
              </a:rPr>
              <a:t>10 </a:t>
            </a:r>
            <a:r>
              <a:rPr lang="ru-RU" b="1" dirty="0">
                <a:latin typeface="Bahnschrift SemiBold Condensed" pitchFamily="34" charset="0"/>
              </a:rPr>
              <a:t>причин выбрать рабочую профессию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4" name="Picture 10" descr="C:\Users\AnfetominE\Downloads\перспектива\lo_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2026" y="395712"/>
            <a:ext cx="1420813" cy="64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sun9-42.userapi.com/c837423/v837423564/21456/k0GAXo1QKP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503" y="259801"/>
            <a:ext cx="685048" cy="68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6880" y="930347"/>
            <a:ext cx="16422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latin typeface="Bahnschrift Condensed" panose="020B0502040204020203" pitchFamily="34" charset="0"/>
              </a:rPr>
              <a:t>Центр внешкольной </a:t>
            </a:r>
            <a:r>
              <a:rPr lang="ru-RU" sz="1100" dirty="0" smtClean="0">
                <a:latin typeface="Bahnschrift Condensed" panose="020B0502040204020203" pitchFamily="34" charset="0"/>
              </a:rPr>
              <a:t>работы Молодёжное </a:t>
            </a:r>
            <a:r>
              <a:rPr lang="ru-RU" sz="1100" dirty="0">
                <a:latin typeface="Bahnschrift Condensed" panose="020B0502040204020203" pitchFamily="34" charset="0"/>
              </a:rPr>
              <a:t>объединение </a:t>
            </a:r>
            <a:r>
              <a:rPr lang="ru-RU" sz="1100" dirty="0" smtClean="0">
                <a:latin typeface="Bahnschrift SemiCondensed" panose="020B0502040204020203" pitchFamily="34" charset="0"/>
              </a:rPr>
              <a:t>«</a:t>
            </a:r>
            <a:r>
              <a:rPr lang="ru-RU" sz="1100" dirty="0" err="1" smtClean="0">
                <a:latin typeface="Bahnschrift SemiCondensed" panose="020B0502040204020203" pitchFamily="34" charset="0"/>
              </a:rPr>
              <a:t>Сталкер</a:t>
            </a:r>
            <a:r>
              <a:rPr lang="ru-RU" sz="1100" dirty="0">
                <a:latin typeface="Bahnschrift SemiCondensed" panose="020B0502040204020203" pitchFamily="34" charset="0"/>
              </a:rPr>
              <a:t>»</a:t>
            </a:r>
          </a:p>
        </p:txBody>
      </p:sp>
      <p:pic>
        <p:nvPicPr>
          <p:cNvPr id="1026" name="Picture 2" descr="https://fotodes.ru/upload/img134280168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/>
          <a:stretch/>
        </p:blipFill>
        <p:spPr bwMode="auto">
          <a:xfrm>
            <a:off x="56880" y="4578281"/>
            <a:ext cx="4559438" cy="227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2370" y="3573016"/>
            <a:ext cx="3413526" cy="1080120"/>
          </a:xfrm>
          <a:solidFill>
            <a:schemeClr val="bg1"/>
          </a:solidFill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о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277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st2.depositphotos.com/1000975/6915/i/950/depositphotos_69154937-stock-photo-female-handyman-in-overal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788392"/>
            <a:ext cx="4636102" cy="306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latin typeface="Bahnschrift SemiBold Condensed" pitchFamily="34" charset="0"/>
              </a:rPr>
              <a:t>7. Достойная  зарплата </a:t>
            </a:r>
            <a:r>
              <a:rPr lang="ru-RU" sz="4000" dirty="0" smtClean="0">
                <a:latin typeface="Bahnschrift SemiBold Condensed" pitchFamily="34" charset="0"/>
              </a:rPr>
              <a:t/>
            </a:r>
            <a:br>
              <a:rPr lang="ru-RU" sz="4000" dirty="0" smtClean="0">
                <a:latin typeface="Bahnschrift SemiBold Condensed" pitchFamily="34" charset="0"/>
              </a:rPr>
            </a:br>
            <a:endParaRPr lang="ru-RU" dirty="0">
              <a:latin typeface="Bahnschrift SemiBold Condensed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Arial Narrow" pitchFamily="34" charset="0"/>
              </a:rPr>
              <a:t>Загляни </a:t>
            </a:r>
            <a:r>
              <a:rPr lang="ru-RU" sz="2400" dirty="0">
                <a:latin typeface="Arial Narrow" pitchFamily="34" charset="0"/>
              </a:rPr>
              <a:t>в базу данных любой службы </a:t>
            </a:r>
            <a:r>
              <a:rPr lang="ru-RU" sz="2400" dirty="0" smtClean="0">
                <a:latin typeface="Arial Narrow" pitchFamily="34" charset="0"/>
              </a:rPr>
              <a:t>занятости по России.</a:t>
            </a:r>
          </a:p>
          <a:p>
            <a:pPr marL="0" indent="0">
              <a:buNone/>
            </a:pPr>
            <a:r>
              <a:rPr lang="ru-RU" sz="2400" dirty="0" smtClean="0">
                <a:latin typeface="Arial Narrow" pitchFamily="34" charset="0"/>
              </a:rPr>
              <a:t>Ты </a:t>
            </a:r>
            <a:r>
              <a:rPr lang="ru-RU" sz="2400" dirty="0">
                <a:latin typeface="Arial Narrow" pitchFamily="34" charset="0"/>
              </a:rPr>
              <a:t>увидишь, что вакансий для рабочего человека там гораздо больше, чем для «белых </a:t>
            </a:r>
            <a:r>
              <a:rPr lang="ru-RU" sz="2400" dirty="0" smtClean="0">
                <a:latin typeface="Arial Narrow" pitchFamily="34" charset="0"/>
              </a:rPr>
              <a:t>воротничков». Ты сможешь получать достойную зарплату</a:t>
            </a:r>
            <a:r>
              <a:rPr lang="ru-RU" sz="2400" dirty="0">
                <a:latin typeface="Arial Narrow" pitchFamily="34" charset="0"/>
              </a:rPr>
              <a:t> </a:t>
            </a:r>
            <a:r>
              <a:rPr lang="ru-RU" sz="2400" dirty="0" smtClean="0">
                <a:latin typeface="Arial Narrow" pitchFamily="34" charset="0"/>
              </a:rPr>
              <a:t>квалифицированного рабочего и здесь, в  нашем городе, если  начнешь развивать  начальный квалифицированный уровень и повышать его до более высокого!!!! </a:t>
            </a:r>
            <a:r>
              <a:rPr lang="ru-RU" sz="2400" dirty="0">
                <a:latin typeface="Arial Narrow" pitchFamily="34" charset="0"/>
              </a:rPr>
              <a:t>В последние годы </a:t>
            </a:r>
            <a:r>
              <a:rPr lang="ru-RU" sz="2400" dirty="0" smtClean="0">
                <a:latin typeface="Arial Narrow" pitchFamily="34" charset="0"/>
              </a:rPr>
              <a:t>наблюдается переизбыток </a:t>
            </a:r>
            <a:r>
              <a:rPr lang="ru-RU" sz="2400" dirty="0">
                <a:latin typeface="Arial Narrow" pitchFamily="34" charset="0"/>
              </a:rPr>
              <a:t>специалистов с высшим образованием при острой нехватке рабочих рук</a:t>
            </a:r>
            <a:r>
              <a:rPr lang="ru-RU" sz="2400" dirty="0" smtClean="0">
                <a:latin typeface="Arial Narrow" pitchFamily="34" charset="0"/>
              </a:rPr>
              <a:t>.</a:t>
            </a:r>
            <a:endParaRPr lang="ru-RU" sz="2400" dirty="0">
              <a:latin typeface="Arial Narrow" pitchFamily="34" charset="0"/>
            </a:endParaRPr>
          </a:p>
          <a:p>
            <a:endParaRPr lang="ru-RU" sz="28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2336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Bahnschrift Condensed" pitchFamily="34" charset="0"/>
              </a:rPr>
              <a:t>8. От рабочего - до руководителя!!!!</a:t>
            </a:r>
            <a:endParaRPr lang="ru-RU" sz="3600" b="1" dirty="0">
              <a:latin typeface="Bahnschrift Condensed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Arial Narrow" pitchFamily="34" charset="0"/>
              </a:rPr>
              <a:t>Не все молодые люди, получив рабочую специальность, останавливаются на достигнутом. В этом пласте рабочей деятельности  осуществляется  возможность карьерного роста, профессионального развития. Получение профильного образования в ВУЗах поможет  достигнуть руководящей должности.</a:t>
            </a:r>
            <a:endParaRPr lang="ru-RU" sz="2800" dirty="0">
              <a:latin typeface="Arial Narrow" pitchFamily="34" charset="0"/>
            </a:endParaRPr>
          </a:p>
        </p:txBody>
      </p:sp>
      <p:pic>
        <p:nvPicPr>
          <p:cNvPr id="2050" name="Picture 2" descr="https://sun9-2.userapi.com/impf/F79hkbE9ihcyrJf1bR2vF3ko2a7nPfOEacR_Pw/iOd1JELhTR8.jpg?size=640x640&amp;quality=96&amp;proxy=1&amp;sign=84369264e2812179d1633d474fd3bd5d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909" b="23266"/>
          <a:stretch/>
        </p:blipFill>
        <p:spPr bwMode="auto">
          <a:xfrm>
            <a:off x="2571736" y="4013986"/>
            <a:ext cx="4567871" cy="273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4615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i1.wp.com/2018newyear.ru/wp-content/uploads/2017/02/lestnica_vver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149784"/>
            <a:ext cx="3456384" cy="270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Bahnschrift SemiBold Condensed" pitchFamily="34" charset="0"/>
              </a:rPr>
              <a:t>9. Перспективы</a:t>
            </a:r>
            <a:r>
              <a:rPr lang="ru-RU" dirty="0" smtClean="0">
                <a:latin typeface="Bahnschrift SemiBold Condensed" pitchFamily="34" charset="0"/>
              </a:rPr>
              <a:t/>
            </a:r>
            <a:br>
              <a:rPr lang="ru-RU" dirty="0" smtClean="0">
                <a:latin typeface="Bahnschrift SemiBold Condensed" pitchFamily="34" charset="0"/>
              </a:rPr>
            </a:br>
            <a:endParaRPr lang="ru-RU" dirty="0">
              <a:latin typeface="Bahnschrift SemiBold Condensed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Arial Narrow" pitchFamily="34" charset="0"/>
              </a:rPr>
              <a:t>Среднее </a:t>
            </a:r>
            <a:r>
              <a:rPr lang="ru-RU" sz="2800" dirty="0">
                <a:latin typeface="Arial Narrow" pitchFamily="34" charset="0"/>
              </a:rPr>
              <a:t>профессиональное образование вовсе не закрывает перед тобой дорогу в </a:t>
            </a:r>
            <a:r>
              <a:rPr lang="ru-RU" sz="2800" dirty="0" smtClean="0">
                <a:latin typeface="Arial Narrow" pitchFamily="34" charset="0"/>
              </a:rPr>
              <a:t>ВУЗ. </a:t>
            </a:r>
            <a:r>
              <a:rPr lang="ru-RU" sz="2800" dirty="0">
                <a:latin typeface="Arial Narrow" pitchFamily="34" charset="0"/>
              </a:rPr>
              <a:t>Если захочешь, ты сможешь продолжить обучение на бюджетной основе в университете. И перед теми, кто поступит туда со школьной скамьи, у тебя будет серьёзное преимущество – практические навыки, приобретённые в колледже или техникуме.</a:t>
            </a:r>
          </a:p>
          <a:p>
            <a:endParaRPr lang="ru-RU" sz="28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088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Bahnschrift SemiBold Condensed" pitchFamily="34" charset="0"/>
              </a:rPr>
              <a:t>10. </a:t>
            </a:r>
            <a:r>
              <a:rPr lang="ru-RU" sz="3600" b="1" dirty="0" smtClean="0">
                <a:latin typeface="Bahnschrift SemiBold Condensed" pitchFamily="34" charset="0"/>
              </a:rPr>
              <a:t>Гарантии правительства Республики</a:t>
            </a:r>
            <a:endParaRPr lang="ru-RU" sz="3600" dirty="0">
              <a:latin typeface="Bahnschrift SemiBold Condensed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800" dirty="0" smtClean="0">
              <a:latin typeface="Arial Narrow" pitchFamily="34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Arial Narrow" pitchFamily="34" charset="0"/>
              </a:rPr>
              <a:t>Тесные </a:t>
            </a:r>
            <a:r>
              <a:rPr lang="ru-RU" sz="2800" dirty="0">
                <a:latin typeface="Arial Narrow" pitchFamily="34" charset="0"/>
              </a:rPr>
              <a:t>связи между </a:t>
            </a:r>
            <a:r>
              <a:rPr lang="ru-RU" sz="2800" dirty="0" smtClean="0">
                <a:latin typeface="Arial Narrow" pitchFamily="34" charset="0"/>
              </a:rPr>
              <a:t>средними специальными учебными заведениями </a:t>
            </a:r>
            <a:r>
              <a:rPr lang="ru-RU" sz="2800" dirty="0">
                <a:latin typeface="Arial Narrow" pitchFamily="34" charset="0"/>
              </a:rPr>
              <a:t>и </a:t>
            </a:r>
            <a:r>
              <a:rPr lang="ru-RU" sz="2800" dirty="0" smtClean="0">
                <a:latin typeface="Arial Narrow" pitchFamily="34" charset="0"/>
              </a:rPr>
              <a:t>работодателями. Колледжи </a:t>
            </a:r>
            <a:r>
              <a:rPr lang="ru-RU" sz="2800" dirty="0">
                <a:latin typeface="Arial Narrow" pitchFamily="34" charset="0"/>
              </a:rPr>
              <a:t>и </a:t>
            </a:r>
            <a:r>
              <a:rPr lang="ru-RU" sz="2800" dirty="0" smtClean="0">
                <a:latin typeface="Arial Narrow" pitchFamily="34" charset="0"/>
              </a:rPr>
              <a:t>техникумы объединяют </a:t>
            </a:r>
            <a:r>
              <a:rPr lang="ru-RU" sz="2800" dirty="0">
                <a:latin typeface="Arial Narrow" pitchFamily="34" charset="0"/>
              </a:rPr>
              <a:t>учёбу и производство, потому что </a:t>
            </a:r>
            <a:r>
              <a:rPr lang="ru-RU" sz="2800" dirty="0" smtClean="0">
                <a:latin typeface="Arial Narrow" pitchFamily="34" charset="0"/>
              </a:rPr>
              <a:t>понимают</a:t>
            </a:r>
            <a:r>
              <a:rPr lang="ru-RU" sz="2800" dirty="0">
                <a:latin typeface="Arial Narrow" pitchFamily="34" charset="0"/>
              </a:rPr>
              <a:t>: качественные кадры – в интересах наших </a:t>
            </a:r>
            <a:r>
              <a:rPr lang="ru-RU" sz="2800" dirty="0" smtClean="0">
                <a:latin typeface="Arial Narrow" pitchFamily="34" charset="0"/>
              </a:rPr>
              <a:t>городов</a:t>
            </a:r>
            <a:r>
              <a:rPr lang="ru-RU" dirty="0">
                <a:latin typeface="Arial Narrow" pitchFamily="34" charset="0"/>
              </a:rPr>
              <a:t>.</a:t>
            </a:r>
          </a:p>
          <a:p>
            <a:endParaRPr lang="ru-RU" dirty="0"/>
          </a:p>
        </p:txBody>
      </p:sp>
      <p:pic>
        <p:nvPicPr>
          <p:cNvPr id="12290" name="Picture 2" descr="https://images.ru.prom.st/674765608_w640_h640_obuchenie-mashinist-avtovysh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3306" y="3794866"/>
            <a:ext cx="4176769" cy="3340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57222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Bahnschrift SemiBold Condensed" pitchFamily="34" charset="0"/>
              </a:rPr>
              <a:t>Благодарим за внимание!</a:t>
            </a:r>
            <a:endParaRPr lang="ru-RU" dirty="0">
              <a:latin typeface="Bahnschrift SemiBold Condensed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https://pbs.twimg.com/media/Bpw0hWwIMAAd-LR.png: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2" y="1383293"/>
            <a:ext cx="9138008" cy="607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2071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s://i.pinimg.com/originals/bb/72/e3/bb72e376ee8fb69a2b7680f74fc15d4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95536" y="4021079"/>
            <a:ext cx="4281253" cy="284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 rot="2656917">
            <a:off x="2692132" y="2310515"/>
            <a:ext cx="5939804" cy="4205747"/>
          </a:xfrm>
          <a:prstGeom prst="cloudCallout">
            <a:avLst>
              <a:gd name="adj1" fmla="val -38441"/>
              <a:gd name="adj2" fmla="val 5967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>
                <a:latin typeface="Bahnschrift SemiBold Condensed" pitchFamily="34" charset="0"/>
              </a:rPr>
              <a:t>Про «единственно правильный выбор» тебе сейчас говорят все: родственники, друзья, учителя, навязчивая реклама.</a:t>
            </a:r>
            <a:endParaRPr lang="ru-RU" sz="2800" dirty="0">
              <a:latin typeface="Bahnschrift SemiBold Condensed" pitchFamily="34" charset="0"/>
            </a:endParaRPr>
          </a:p>
        </p:txBody>
      </p:sp>
      <p:pic>
        <p:nvPicPr>
          <p:cNvPr id="2056" name="Picture 8" descr="https://cache3.youla.io/files/images/780_780/5d/0f/5d0f4302a066069c6838d2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1" y="3212976"/>
            <a:ext cx="2912125" cy="284492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Arial Narrow" pitchFamily="34" charset="0"/>
              </a:rPr>
              <a:t>Ты можешь послушать их и получить «престижное» образование, а затем годами искать работу. А можешь просто посмотреть на свои руки. Посмотри: это – рабочие руки. Они могут тебя прокормить. Они могут обеспечить твоё будущее. Приложи к рукам голову – и выбери рабочую профессию по душе</a:t>
            </a:r>
            <a:r>
              <a:rPr lang="ru-RU" sz="2000" dirty="0" smtClean="0">
                <a:latin typeface="Arial Narrow" pitchFamily="34" charset="0"/>
              </a:rPr>
              <a:t>. Какую же рабочую профессию выбрать, чтобы была востребована в нашем городе!!!!</a:t>
            </a:r>
            <a:endParaRPr lang="ru-RU" sz="2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419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sunhome.ru/journal/204/blagopriyatnie-i-neblagopriyatnie-dni-v-2020-godu.2358.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473287"/>
            <a:ext cx="5083422" cy="338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7710" y="0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Bahnschrift SemiBold Condensed" pitchFamily="34" charset="0"/>
              </a:rPr>
              <a:t>1. Возможность учиться бесплатно</a:t>
            </a:r>
            <a:endParaRPr lang="ru-RU" sz="3600" dirty="0">
              <a:latin typeface="Bahnschrift SemiBold Condensed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814113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Arial Narrow" pitchFamily="34" charset="0"/>
              </a:rPr>
              <a:t>Поступить в </a:t>
            </a:r>
            <a:r>
              <a:rPr lang="ru-RU" sz="2000" dirty="0" smtClean="0">
                <a:latin typeface="Arial Narrow" pitchFamily="34" charset="0"/>
              </a:rPr>
              <a:t>Вуз </a:t>
            </a:r>
            <a:r>
              <a:rPr lang="ru-RU" sz="2000" dirty="0">
                <a:latin typeface="Arial Narrow" pitchFamily="34" charset="0"/>
              </a:rPr>
              <a:t>не так просто: нужны или отличные результаты ЕГЭ, или солидная сумма, если не попадаешь на бюджет. В колледже или техникуме всё иначе.  </a:t>
            </a:r>
            <a:r>
              <a:rPr lang="ru-RU" sz="2000" dirty="0" smtClean="0">
                <a:latin typeface="Arial Narrow" pitchFamily="34" charset="0"/>
              </a:rPr>
              <a:t>В основном бюджетные места, но есть и коммерческая основа. </a:t>
            </a:r>
            <a:r>
              <a:rPr lang="ru-RU" sz="2000" dirty="0">
                <a:latin typeface="Arial Narrow" pitchFamily="34" charset="0"/>
              </a:rPr>
              <a:t>Мало того, всем, кто учится без «троек», выплачивается стипендия.</a:t>
            </a:r>
          </a:p>
        </p:txBody>
      </p:sp>
      <p:pic>
        <p:nvPicPr>
          <p:cNvPr id="1028" name="Picture 4" descr="https://img2.freepng.ru/20180330/cce/kisspng-check-mark-computer-icons-clip-art-green-tick-5abe6e2dae5689.46351170152242948571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550896"/>
            <a:ext cx="1052399" cy="105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87823" y="2357430"/>
            <a:ext cx="615617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Narrow" pitchFamily="34" charset="0"/>
              </a:rPr>
              <a:t>Также огромным преимуществом является обучение 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smtClean="0">
                <a:latin typeface="Arial Narrow" pitchFamily="34" charset="0"/>
              </a:rPr>
              <a:t>в нашем городе  в Политехническом колледже – уезжать никуда не нужно! Обучиться по профессиям на бюджетной основе: машинист на открытых горных работах, ремонтник горного оборудования, обогащение полезных ископаемых, техническое обслуживание и ремонт автомобильного транспорта.. А потом устроиться работать  на АО «Карельский окатыш»</a:t>
            </a:r>
          </a:p>
          <a:p>
            <a:endParaRPr lang="ru-RU" sz="2400" dirty="0">
              <a:latin typeface="Arial Narrow" pitchFamily="34" charset="0"/>
            </a:endParaRPr>
          </a:p>
        </p:txBody>
      </p:sp>
      <p:pic>
        <p:nvPicPr>
          <p:cNvPr id="1026" name="Picture 2" descr="https://sun9-65.userapi.com/impf/c847124/v847124269/13d0c8/TskQS9fydYY.jpg?size=701x701&amp;quality=96&amp;proxy=1&amp;sign=64ee8c3896ddd01ecfdfb94061df6009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725" y="3603295"/>
            <a:ext cx="3124695" cy="312469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38815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printonic.ru/uploads/images/2016/04/15/img_5710aefea68f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193604"/>
            <a:ext cx="3552528" cy="26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Bahnschrift SemiBold Condensed" pitchFamily="34" charset="0"/>
              </a:rPr>
              <a:t>2. Поступление без экзаменов</a:t>
            </a:r>
            <a:endParaRPr lang="ru-RU" dirty="0">
              <a:latin typeface="Bahnschrift SemiBold Condensed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Arial Narrow" pitchFamily="34" charset="0"/>
              </a:rPr>
              <a:t>Тревог</a:t>
            </a:r>
            <a:r>
              <a:rPr lang="ru-RU" dirty="0">
                <a:latin typeface="Arial Narrow" pitchFamily="34" charset="0"/>
              </a:rPr>
              <a:t>, связанных с </a:t>
            </a:r>
            <a:r>
              <a:rPr lang="ru-RU" dirty="0" smtClean="0">
                <a:latin typeface="Arial Narrow" pitchFamily="34" charset="0"/>
              </a:rPr>
              <a:t>экзаменами при поступлении, </a:t>
            </a:r>
            <a:r>
              <a:rPr lang="ru-RU" dirty="0">
                <a:latin typeface="Arial Narrow" pitchFamily="34" charset="0"/>
              </a:rPr>
              <a:t>тебе не предстоит. По закону при поступлении в учреждение среднего профобразования тебе не нужно предоставлять никаких сертификатов. </a:t>
            </a:r>
            <a:r>
              <a:rPr lang="ru-RU" dirty="0" smtClean="0">
                <a:latin typeface="Arial Narrow" pitchFamily="34" charset="0"/>
              </a:rPr>
              <a:t>Это  </a:t>
            </a:r>
            <a:r>
              <a:rPr lang="ru-RU" dirty="0">
                <a:latin typeface="Arial Narrow" pitchFamily="34" charset="0"/>
              </a:rPr>
              <a:t>будет </a:t>
            </a:r>
            <a:r>
              <a:rPr lang="ru-RU" dirty="0" smtClean="0">
                <a:latin typeface="Arial Narrow" pitchFamily="34" charset="0"/>
              </a:rPr>
              <a:t> </a:t>
            </a:r>
            <a:r>
              <a:rPr lang="ru-RU" dirty="0">
                <a:latin typeface="Arial Narrow" pitchFamily="34" charset="0"/>
              </a:rPr>
              <a:t>конкурс </a:t>
            </a:r>
            <a:r>
              <a:rPr lang="ru-RU" dirty="0" smtClean="0">
                <a:latin typeface="Arial Narrow" pitchFamily="34" charset="0"/>
              </a:rPr>
              <a:t>аттестатов!!!!</a:t>
            </a:r>
            <a:endParaRPr lang="ru-RU" dirty="0">
              <a:latin typeface="Arial Narrow" pitchFamily="34" charset="0"/>
            </a:endParaRPr>
          </a:p>
          <a:p>
            <a:endParaRPr lang="ru-RU" dirty="0"/>
          </a:p>
        </p:txBody>
      </p:sp>
      <p:pic>
        <p:nvPicPr>
          <p:cNvPr id="4100" name="Picture 4" descr="https://co109.mskobr.ru/images/attesta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34699">
            <a:off x="6168296" y="4358514"/>
            <a:ext cx="1283031" cy="214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52616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rintonic.ru/uploads/images/2016/02/22/img_56cab7a9e6dae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501547"/>
            <a:ext cx="8238505" cy="621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87624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Bahnschrift SemiBold Condensed" pitchFamily="34" charset="0"/>
              </a:rPr>
              <a:t>3. Обучение в  мастерских, практика на производстве!!! </a:t>
            </a:r>
            <a:endParaRPr lang="ru-RU" sz="3600" dirty="0">
              <a:latin typeface="Bahnschrift SemiBold Condensed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Arial Narrow" pitchFamily="34" charset="0"/>
              </a:rPr>
              <a:t> </a:t>
            </a:r>
            <a:r>
              <a:rPr lang="ru-RU" sz="2400" dirty="0" smtClean="0">
                <a:latin typeface="Arial Narrow" pitchFamily="34" charset="0"/>
              </a:rPr>
              <a:t>Выработка практических навыков осуществляется при прохождении практики в реальных условиях на производстве. Практические навыки  в Политехническом колледже ты можешь отработать в мастерских а  закрепить   в цехах АО «Карельский окатыш»  </a:t>
            </a:r>
          </a:p>
          <a:p>
            <a:pPr marL="0" indent="0">
              <a:buNone/>
            </a:pPr>
            <a:r>
              <a:rPr lang="ru-RU" sz="2400" dirty="0" smtClean="0">
                <a:latin typeface="Arial Narrow" pitchFamily="34" charset="0"/>
              </a:rPr>
              <a:t>Когда ты придёшь устраиваться на работу, твои умения и навыки непременно оценят, потому что теория без практики – мертва.</a:t>
            </a:r>
            <a:br>
              <a:rPr lang="ru-RU" sz="2400" dirty="0" smtClean="0">
                <a:latin typeface="Arial Narrow" pitchFamily="34" charset="0"/>
              </a:rPr>
            </a:br>
            <a:endParaRPr lang="ru-RU" sz="2400" dirty="0"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43306" y="4286256"/>
            <a:ext cx="3672408" cy="2308324"/>
          </a:xfrm>
          <a:prstGeom prst="rect">
            <a:avLst/>
          </a:prstGeom>
          <a:ln w="381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 Narrow" pitchFamily="34" charset="0"/>
              </a:rPr>
              <a:t>Экскаваторщики</a:t>
            </a:r>
          </a:p>
          <a:p>
            <a:r>
              <a:rPr lang="ru-RU" sz="2400" dirty="0" smtClean="0">
                <a:latin typeface="Arial Narrow" pitchFamily="34" charset="0"/>
              </a:rPr>
              <a:t>Буровики</a:t>
            </a:r>
          </a:p>
          <a:p>
            <a:r>
              <a:rPr lang="ru-RU" sz="2400" dirty="0" smtClean="0">
                <a:latin typeface="Arial Narrow" pitchFamily="34" charset="0"/>
              </a:rPr>
              <a:t>Слесари и электрослесари</a:t>
            </a:r>
          </a:p>
          <a:p>
            <a:r>
              <a:rPr lang="ru-RU" sz="2400" dirty="0" smtClean="0">
                <a:latin typeface="Arial Narrow" pitchFamily="34" charset="0"/>
              </a:rPr>
              <a:t>Обогатители</a:t>
            </a:r>
          </a:p>
          <a:p>
            <a:r>
              <a:rPr lang="ru-RU" sz="2400" dirty="0" smtClean="0">
                <a:latin typeface="Arial Narrow" pitchFamily="34" charset="0"/>
              </a:rPr>
              <a:t>Сварщики</a:t>
            </a:r>
          </a:p>
          <a:p>
            <a:pPr marL="342900" indent="-342900">
              <a:buFontTx/>
              <a:buChar char="-"/>
            </a:pPr>
            <a:endParaRPr lang="ru-RU" sz="2400" dirty="0" smtClean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0874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100" y="188640"/>
            <a:ext cx="8229600" cy="85010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Bahnschrift SemiBold Condensed" pitchFamily="34" charset="0"/>
              </a:rPr>
              <a:t>4. Новое оборудование</a:t>
            </a:r>
            <a:endParaRPr lang="ru-RU" sz="4000" dirty="0">
              <a:latin typeface="Bahnschrift SemiBold Condensed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3100" y="1124744"/>
            <a:ext cx="834737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Arial Narrow" pitchFamily="34" charset="0"/>
              </a:rPr>
              <a:t>«Карельский окатыш» — ведущий комбинат по добыче и переработке железной руды в России, входит в «Северсталь</a:t>
            </a:r>
            <a:r>
              <a:rPr lang="ru-RU" sz="2000" dirty="0" smtClean="0">
                <a:latin typeface="Arial Narrow" pitchFamily="34" charset="0"/>
              </a:rPr>
              <a:t>» - одну из крупнейших в мире сталелитейных </a:t>
            </a:r>
            <a:r>
              <a:rPr lang="ru-RU" sz="2000" dirty="0">
                <a:latin typeface="Arial Narrow" pitchFamily="34" charset="0"/>
              </a:rPr>
              <a:t>и </a:t>
            </a:r>
            <a:r>
              <a:rPr lang="ru-RU" sz="2000" dirty="0" smtClean="0">
                <a:latin typeface="Arial Narrow" pitchFamily="34" charset="0"/>
              </a:rPr>
              <a:t>горнодобывающих компаний.</a:t>
            </a:r>
          </a:p>
          <a:p>
            <a:pPr marL="0" indent="0">
              <a:buNone/>
            </a:pPr>
            <a:r>
              <a:rPr lang="ru-RU" sz="2000" dirty="0" smtClean="0">
                <a:latin typeface="Arial Narrow" pitchFamily="34" charset="0"/>
              </a:rPr>
              <a:t>Предприятие закупает самое производительное оборудование с высокой степенью автоматизации и комфортными условиями труда</a:t>
            </a:r>
          </a:p>
          <a:p>
            <a:pPr marL="0" indent="0">
              <a:buNone/>
            </a:pPr>
            <a:r>
              <a:rPr lang="ru-RU" sz="2000" dirty="0" smtClean="0">
                <a:latin typeface="Arial Narrow" pitchFamily="34" charset="0"/>
              </a:rPr>
              <a:t>Большим подспорьем в работе станут сети передачи данных </a:t>
            </a:r>
            <a:r>
              <a:rPr lang="en-US" sz="2000" dirty="0" smtClean="0">
                <a:latin typeface="Arial Narrow" pitchFamily="34" charset="0"/>
              </a:rPr>
              <a:t>5G</a:t>
            </a:r>
            <a:r>
              <a:rPr lang="ru-RU" sz="2000" dirty="0" smtClean="0">
                <a:latin typeface="Arial Narrow" pitchFamily="34" charset="0"/>
              </a:rPr>
              <a:t> и интернет вещей, машинное обучение, виртуальная и дополненная реальность.</a:t>
            </a:r>
            <a:endParaRPr lang="ru-RU" sz="2000" dirty="0">
              <a:latin typeface="Arial Narrow" pitchFamily="34" charset="0"/>
            </a:endParaRPr>
          </a:p>
          <a:p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3857628"/>
            <a:ext cx="5042252" cy="282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9284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Bahnschrift SemiBold Condensed" pitchFamily="34" charset="0"/>
              </a:rPr>
              <a:t>5. </a:t>
            </a:r>
            <a:r>
              <a:rPr lang="ru-RU" sz="3600" b="1" dirty="0" smtClean="0">
                <a:latin typeface="Bahnschrift SemiBold Condensed" pitchFamily="34" charset="0"/>
              </a:rPr>
              <a:t>Преподаватели-профессионалы</a:t>
            </a:r>
            <a:r>
              <a:rPr lang="ru-RU" sz="3600" dirty="0" smtClean="0">
                <a:latin typeface="Bahnschrift SemiBold Condensed" pitchFamily="34" charset="0"/>
              </a:rPr>
              <a:t/>
            </a:r>
            <a:br>
              <a:rPr lang="ru-RU" sz="3600" dirty="0" smtClean="0">
                <a:latin typeface="Bahnschrift SemiBold Condensed" pitchFamily="34" charset="0"/>
              </a:rPr>
            </a:br>
            <a:endParaRPr lang="ru-RU" sz="3600" dirty="0">
              <a:latin typeface="Bahnschrift SemiBold Condensed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7720" y="1052736"/>
            <a:ext cx="8596768" cy="38058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Arial Narrow" pitchFamily="34" charset="0"/>
              </a:rPr>
              <a:t>Во время производственной практики на предприятии за вами будут закреплены наставники. </a:t>
            </a:r>
            <a:r>
              <a:rPr lang="ru-RU" sz="2400" dirty="0">
                <a:latin typeface="Arial Narrow" pitchFamily="34" charset="0"/>
              </a:rPr>
              <a:t>Они научат всему, что знают </a:t>
            </a:r>
            <a:r>
              <a:rPr lang="ru-RU" sz="2400" dirty="0" smtClean="0">
                <a:latin typeface="Arial Narrow" pitchFamily="34" charset="0"/>
              </a:rPr>
              <a:t>и умеют делать сами</a:t>
            </a:r>
            <a:r>
              <a:rPr lang="ru-RU" sz="2400" dirty="0">
                <a:latin typeface="Arial Narrow" pitchFamily="34" charset="0"/>
              </a:rPr>
              <a:t>, а потом расскажут о тебе начальству: вот, мол, человек, который достоин у нас работать</a:t>
            </a:r>
            <a:r>
              <a:rPr lang="ru-RU" sz="2400" dirty="0" smtClean="0">
                <a:latin typeface="Arial Narrow" pitchFamily="34" charset="0"/>
              </a:rPr>
              <a:t>. </a:t>
            </a:r>
          </a:p>
          <a:p>
            <a:pPr marL="0" indent="0">
              <a:buNone/>
            </a:pPr>
            <a:r>
              <a:rPr lang="ru-RU" sz="2400" dirty="0" smtClean="0">
                <a:latin typeface="Arial Narrow" pitchFamily="34" charset="0"/>
              </a:rPr>
              <a:t>На АО «Карельский окатыш» для принятых на работу молодых специалистов предусмотрены дополнительные денежные выплаты. </a:t>
            </a:r>
            <a:endParaRPr lang="ru-RU" sz="2400" dirty="0">
              <a:latin typeface="Arial Narrow" pitchFamily="34" charset="0"/>
            </a:endParaRPr>
          </a:p>
          <a:p>
            <a:endParaRPr lang="ru-RU" dirty="0"/>
          </a:p>
        </p:txBody>
      </p:sp>
      <p:pic>
        <p:nvPicPr>
          <p:cNvPr id="7170" name="Picture 2" descr="https://zvezdagukovo.ru/wp-content/uploads/2019/11/11eb687979dce91bf7672911d69bddf9_1600_1067_cropp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49149"/>
            <a:ext cx="4211960" cy="280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yt3.ggpht.com/a/AATXAJyZq9RSxCPZYest4byozsP-Kcv2VgsP3SY10w=s900-c-k-c0xffffffff-no-rj-m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406180"/>
            <a:ext cx="2451820" cy="245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41747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72210574"/>
              </p:ext>
            </p:extLst>
          </p:nvPr>
        </p:nvGraphicFramePr>
        <p:xfrm>
          <a:off x="539552" y="404664"/>
          <a:ext cx="8020050" cy="5667375"/>
        </p:xfrm>
        <a:graphic>
          <a:graphicData uri="http://schemas.openxmlformats.org/presentationml/2006/ole">
            <p:oleObj spid="_x0000_s1026" name="Acrobat Document" r:id="rId3" imgW="6735960" imgH="4759920" progId="AcroExch.Document.DC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340212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Bahnschrift Condensed" pitchFamily="34" charset="0"/>
              </a:rPr>
              <a:t>6. Возможно, ты потенциальный специалист</a:t>
            </a:r>
            <a:br>
              <a:rPr lang="ru-RU" sz="2800" b="1" dirty="0" smtClean="0">
                <a:latin typeface="Bahnschrift Condensed" pitchFamily="34" charset="0"/>
              </a:rPr>
            </a:br>
            <a:r>
              <a:rPr lang="ru-RU" sz="2800" b="1" dirty="0">
                <a:latin typeface="Bahnschrift Condensed" pitchFamily="34" charset="0"/>
              </a:rPr>
              <a:t> </a:t>
            </a:r>
            <a:r>
              <a:rPr lang="ru-RU" sz="2800" b="1" dirty="0" smtClean="0">
                <a:latin typeface="Bahnschrift Condensed" pitchFamily="34" charset="0"/>
              </a:rPr>
              <a:t>градообразующего предприятия. </a:t>
            </a:r>
            <a:r>
              <a:rPr lang="ru-RU" sz="2800" dirty="0" smtClean="0">
                <a:latin typeface="Bahnschrift SemiBold Condensed" pitchFamily="34" charset="0"/>
              </a:rPr>
              <a:t/>
            </a:r>
            <a:br>
              <a:rPr lang="ru-RU" sz="2800" dirty="0" smtClean="0">
                <a:latin typeface="Bahnschrift SemiBold Condensed" pitchFamily="34" charset="0"/>
              </a:rPr>
            </a:br>
            <a:endParaRPr lang="ru-RU" sz="2800" dirty="0">
              <a:latin typeface="Bahnschrift SemiBold Condensed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9675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800" dirty="0">
              <a:latin typeface="Arial Narrow" pitchFamily="34" charset="0"/>
            </a:endParaRPr>
          </a:p>
          <a:p>
            <a:pPr marL="0" indent="0">
              <a:buNone/>
            </a:pPr>
            <a:r>
              <a:rPr lang="ru-RU" sz="2400" dirty="0">
                <a:latin typeface="Arial Narrow" pitchFamily="34" charset="0"/>
              </a:rPr>
              <a:t>В реальном секторе экономики нашего округа работники нужны «Карельскому окатышу». Комбинату потребуются электрослесари, машинисты буровой </a:t>
            </a:r>
            <a:r>
              <a:rPr lang="ru-RU" sz="2400" dirty="0" smtClean="0">
                <a:latin typeface="Arial Narrow" pitchFamily="34" charset="0"/>
              </a:rPr>
              <a:t>установки и экскаватора, сварщики</a:t>
            </a:r>
            <a:r>
              <a:rPr lang="ru-RU" sz="2400" dirty="0">
                <a:latin typeface="Arial Narrow" pitchFamily="34" charset="0"/>
              </a:rPr>
              <a:t>, дробильщики, </a:t>
            </a:r>
            <a:r>
              <a:rPr lang="ru-RU" sz="2400" dirty="0" smtClean="0">
                <a:latin typeface="Arial Narrow" pitchFamily="34" charset="0"/>
              </a:rPr>
              <a:t>механики и электрики</a:t>
            </a:r>
            <a:r>
              <a:rPr lang="ru-RU" sz="2400" dirty="0">
                <a:latin typeface="Arial Narrow" pitchFamily="34" charset="0"/>
              </a:rPr>
              <a:t>, водители </a:t>
            </a:r>
            <a:r>
              <a:rPr lang="ru-RU" sz="2400" dirty="0" smtClean="0">
                <a:latin typeface="Arial Narrow" pitchFamily="34" charset="0"/>
              </a:rPr>
              <a:t>погрузчиков, взрывники, машинисты бульдозеров </a:t>
            </a:r>
            <a:r>
              <a:rPr lang="ru-RU" sz="2400" dirty="0">
                <a:latin typeface="Arial Narrow" pitchFamily="34" charset="0"/>
              </a:rPr>
              <a:t>и </a:t>
            </a:r>
            <a:r>
              <a:rPr lang="ru-RU" sz="2400" dirty="0" smtClean="0">
                <a:latin typeface="Arial Narrow" pitchFamily="34" charset="0"/>
              </a:rPr>
              <a:t>автомобильных кранов. </a:t>
            </a:r>
            <a:endParaRPr lang="ru-RU" sz="2400" dirty="0">
              <a:latin typeface="Arial Narrow" pitchFamily="34" charset="0"/>
            </a:endParaRPr>
          </a:p>
        </p:txBody>
      </p:sp>
      <p:pic>
        <p:nvPicPr>
          <p:cNvPr id="1026" name="Picture 2" descr="https://sun9-42.userapi.com/impf/c623624/v623624121/9252/nVvd6kiMCeU.jpg?size=604x384&amp;quality=96&amp;proxy=1&amp;sign=215e180817656b4943fc32ed8a6888f9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415" b="6329"/>
          <a:stretch/>
        </p:blipFill>
        <p:spPr bwMode="auto">
          <a:xfrm>
            <a:off x="2285984" y="4171370"/>
            <a:ext cx="5086788" cy="236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07522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384</Words>
  <Application>Microsoft Office PowerPoint</Application>
  <PresentationFormat>Экран (4:3)</PresentationFormat>
  <Paragraphs>39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Acrobat Document</vt:lpstr>
      <vt:lpstr>Мотай на ус.  10 причин выбрать рабочую профессию </vt:lpstr>
      <vt:lpstr>Про «единственно правильный выбор» тебе сейчас говорят все: родственники, друзья, учителя, навязчивая реклама.</vt:lpstr>
      <vt:lpstr>1. Возможность учиться бесплатно</vt:lpstr>
      <vt:lpstr>2. Поступление без экзаменов</vt:lpstr>
      <vt:lpstr>3. Обучение в  мастерских, практика на производстве!!! </vt:lpstr>
      <vt:lpstr>4. Новое оборудование</vt:lpstr>
      <vt:lpstr>5. Преподаватели-профессионалы </vt:lpstr>
      <vt:lpstr>Слайд 8</vt:lpstr>
      <vt:lpstr>6. Возможно, ты потенциальный специалист  градообразующего предприятия.  </vt:lpstr>
      <vt:lpstr>7. Достойная  зарплата  </vt:lpstr>
      <vt:lpstr>8. От рабочего - до руководителя!!!!</vt:lpstr>
      <vt:lpstr>9. Перспективы </vt:lpstr>
      <vt:lpstr>10. Гарантии правительства Республики</vt:lpstr>
      <vt:lpstr>Благодарим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Мотай на ус.  10 причин выбрать рабочую профессию</dc:title>
  <dc:creator>iaros</dc:creator>
  <cp:lastModifiedBy>Лизяка</cp:lastModifiedBy>
  <cp:revision>34</cp:revision>
  <dcterms:created xsi:type="dcterms:W3CDTF">2020-12-03T18:48:11Z</dcterms:created>
  <dcterms:modified xsi:type="dcterms:W3CDTF">2020-12-21T19:13:25Z</dcterms:modified>
</cp:coreProperties>
</file>